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0" r:id="rId5"/>
    <p:sldId id="259" r:id="rId6"/>
    <p:sldId id="272" r:id="rId7"/>
    <p:sldId id="271" r:id="rId8"/>
    <p:sldId id="277" r:id="rId9"/>
    <p:sldId id="274" r:id="rId10"/>
    <p:sldId id="260" r:id="rId11"/>
    <p:sldId id="264" r:id="rId12"/>
    <p:sldId id="273" r:id="rId13"/>
    <p:sldId id="275" r:id="rId14"/>
    <p:sldId id="276" r:id="rId15"/>
    <p:sldId id="278" r:id="rId16"/>
    <p:sldId id="261" r:id="rId17"/>
    <p:sldId id="263" r:id="rId18"/>
    <p:sldId id="269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engXian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engXian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engXian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engXian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engXian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engXian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engXian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engXian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DengXian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4B5CEE-E6AD-CA4B-9398-D90E09544715}" v="30" dt="2019-06-07T04:03:59.400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2"/>
    <p:restoredTop sz="82784"/>
  </p:normalViewPr>
  <p:slideViewPr>
    <p:cSldViewPr snapToGrid="0" snapToObjects="1">
      <p:cViewPr varScale="1">
        <p:scale>
          <a:sx n="95" d="100"/>
          <a:sy n="95" d="100"/>
        </p:scale>
        <p:origin x="92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25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1958300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DengXian"/>
      </a:defRPr>
    </a:lvl1pPr>
    <a:lvl2pPr indent="228600" latinLnBrk="0">
      <a:defRPr sz="1200">
        <a:latin typeface="+mn-lt"/>
        <a:ea typeface="+mn-ea"/>
        <a:cs typeface="+mn-cs"/>
        <a:sym typeface="DengXian"/>
      </a:defRPr>
    </a:lvl2pPr>
    <a:lvl3pPr indent="457200" latinLnBrk="0">
      <a:defRPr sz="1200">
        <a:latin typeface="+mn-lt"/>
        <a:ea typeface="+mn-ea"/>
        <a:cs typeface="+mn-cs"/>
        <a:sym typeface="DengXian"/>
      </a:defRPr>
    </a:lvl3pPr>
    <a:lvl4pPr indent="685800" latinLnBrk="0">
      <a:defRPr sz="1200">
        <a:latin typeface="+mn-lt"/>
        <a:ea typeface="+mn-ea"/>
        <a:cs typeface="+mn-cs"/>
        <a:sym typeface="DengXian"/>
      </a:defRPr>
    </a:lvl4pPr>
    <a:lvl5pPr indent="914400" latinLnBrk="0">
      <a:defRPr sz="1200">
        <a:latin typeface="+mn-lt"/>
        <a:ea typeface="+mn-ea"/>
        <a:cs typeface="+mn-cs"/>
        <a:sym typeface="DengXian"/>
      </a:defRPr>
    </a:lvl5pPr>
    <a:lvl6pPr indent="1143000" latinLnBrk="0">
      <a:defRPr sz="1200">
        <a:latin typeface="+mn-lt"/>
        <a:ea typeface="+mn-ea"/>
        <a:cs typeface="+mn-cs"/>
        <a:sym typeface="DengXian"/>
      </a:defRPr>
    </a:lvl6pPr>
    <a:lvl7pPr indent="1371600" latinLnBrk="0">
      <a:defRPr sz="1200">
        <a:latin typeface="+mn-lt"/>
        <a:ea typeface="+mn-ea"/>
        <a:cs typeface="+mn-cs"/>
        <a:sym typeface="DengXian"/>
      </a:defRPr>
    </a:lvl7pPr>
    <a:lvl8pPr indent="1600200" latinLnBrk="0">
      <a:defRPr sz="1200">
        <a:latin typeface="+mn-lt"/>
        <a:ea typeface="+mn-ea"/>
        <a:cs typeface="+mn-cs"/>
        <a:sym typeface="DengXian"/>
      </a:defRPr>
    </a:lvl8pPr>
    <a:lvl9pPr indent="1828800" latinLnBrk="0">
      <a:defRPr sz="1200">
        <a:latin typeface="+mn-lt"/>
        <a:ea typeface="+mn-ea"/>
        <a:cs typeface="+mn-cs"/>
        <a:sym typeface="DengXi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举个例子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7107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举个例子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7245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255968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问题：每个</a:t>
            </a:r>
            <a:r>
              <a:rPr lang="en-US" altLang="zh-CN" dirty="0" smtClean="0"/>
              <a:t>worker</a:t>
            </a:r>
            <a:r>
              <a:rPr lang="zh-CN" altLang="en-US" dirty="0" smtClean="0"/>
              <a:t>分配多少资源？</a:t>
            </a:r>
            <a:r>
              <a:rPr lang="zh-CN" altLang="en-US" dirty="0" smtClean="0">
                <a:effectLst/>
              </a:rPr>
              <a:t>每个任务的资源需求未知，那么工人可以同时运行多少个任务？</a:t>
            </a:r>
          </a:p>
        </p:txBody>
      </p:sp>
    </p:spTree>
    <p:extLst>
      <p:ext uri="{BB962C8B-B14F-4D97-AF65-F5344CB8AC3E}">
        <p14:creationId xmlns:p14="http://schemas.microsoft.com/office/powerpoint/2010/main" val="1616607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73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3" name="图片占位符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DengXian Light"/>
          <a:ea typeface="DengXian Light"/>
          <a:cs typeface="DengXian Light"/>
          <a:sym typeface="DengXian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DengXian Light"/>
          <a:ea typeface="DengXian Light"/>
          <a:cs typeface="DengXian Light"/>
          <a:sym typeface="DengXian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DengXian Light"/>
          <a:ea typeface="DengXian Light"/>
          <a:cs typeface="DengXian Light"/>
          <a:sym typeface="DengXian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DengXian Light"/>
          <a:ea typeface="DengXian Light"/>
          <a:cs typeface="DengXian Light"/>
          <a:sym typeface="DengXian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DengXian Light"/>
          <a:ea typeface="DengXian Light"/>
          <a:cs typeface="DengXian Light"/>
          <a:sym typeface="DengXian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DengXian Light"/>
          <a:ea typeface="DengXian Light"/>
          <a:cs typeface="DengXian Light"/>
          <a:sym typeface="DengXian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DengXian Light"/>
          <a:ea typeface="DengXian Light"/>
          <a:cs typeface="DengXian Light"/>
          <a:sym typeface="DengXian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DengXian Light"/>
          <a:ea typeface="DengXian Light"/>
          <a:cs typeface="DengXian Light"/>
          <a:sym typeface="DengXian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DengXian Light"/>
          <a:ea typeface="DengXian Light"/>
          <a:cs typeface="DengXian Light"/>
          <a:sym typeface="DengXian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DengXian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DengXian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DengXian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DengXian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DengXian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DengXian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DengXian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DengXian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DengXian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engXian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engXian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engXian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engXian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engXian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engXian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engXian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engXian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engXia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5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PT-封面 2.jpg" descr="PPT-封面 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"/>
            <a:ext cx="12192001" cy="6856041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文本框 4"/>
          <p:cNvSpPr txBox="1"/>
          <p:nvPr/>
        </p:nvSpPr>
        <p:spPr>
          <a:xfrm>
            <a:off x="966953" y="3299370"/>
            <a:ext cx="10752082" cy="1729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lnSpc>
                <a:spcPct val="190000"/>
              </a:lnSpc>
              <a:defRPr sz="4400" b="1" spc="308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Scientific Workflows on Container Schedulers with </a:t>
            </a:r>
            <a:r>
              <a:rPr kumimoji="1" lang="en-US" altLang="zh-CN" sz="28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WFS</a:t>
            </a:r>
            <a:r>
              <a:rPr kumimoji="1" lang="zh-CN" altLang="en-US" sz="28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8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and </a:t>
            </a:r>
            <a:r>
              <a:rPr kumimoji="1" lang="en-US" altLang="zh-CN" sz="28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Mesos</a:t>
            </a:r>
            <a:r>
              <a:rPr kumimoji="1"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</a:p>
        </p:txBody>
      </p:sp>
      <p:pic>
        <p:nvPicPr>
          <p:cNvPr id="96" name="logo.png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1142" y="1338381"/>
            <a:ext cx="949716" cy="1372456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文本框 4"/>
          <p:cNvSpPr txBox="1"/>
          <p:nvPr/>
        </p:nvSpPr>
        <p:spPr>
          <a:xfrm>
            <a:off x="4815463" y="5391390"/>
            <a:ext cx="2561073" cy="4920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ctr">
              <a:lnSpc>
                <a:spcPct val="190000"/>
              </a:lnSpc>
              <a:defRPr spc="126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zh-CN" altLang="en-US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吴佳洁 </a:t>
            </a:r>
            <a:r>
              <a:rPr lang="en-US" altLang="zh-CN" sz="16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2019.06.17</a:t>
            </a:r>
            <a:endParaRPr sz="1600" dirty="0"/>
          </a:p>
        </p:txBody>
      </p:sp>
      <p:sp>
        <p:nvSpPr>
          <p:cNvPr id="98" name="圆角矩形"/>
          <p:cNvSpPr/>
          <p:nvPr/>
        </p:nvSpPr>
        <p:spPr>
          <a:xfrm>
            <a:off x="5449727" y="5644746"/>
            <a:ext cx="1307776" cy="6309"/>
          </a:xfrm>
          <a:prstGeom prst="roundRect">
            <a:avLst>
              <a:gd name="adj" fmla="val 50000"/>
            </a:avLst>
          </a:prstGeom>
          <a:solidFill>
            <a:srgbClr val="07A0D6">
              <a:alpha val="8801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"/>
            <a:ext cx="12192001" cy="6856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图像" descr="图像"/>
          <p:cNvPicPr>
            <a:picLocks noChangeAspect="1"/>
          </p:cNvPicPr>
          <p:nvPr/>
        </p:nvPicPr>
        <p:blipFill>
          <a:blip r:embed="rId3">
            <a:alphaModFix amt="47877"/>
          </a:blip>
          <a:stretch>
            <a:fillRect/>
          </a:stretch>
        </p:blipFill>
        <p:spPr>
          <a:xfrm>
            <a:off x="5218855" y="1391236"/>
            <a:ext cx="1754290" cy="2141462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圆形"/>
          <p:cNvSpPr/>
          <p:nvPr/>
        </p:nvSpPr>
        <p:spPr>
          <a:xfrm>
            <a:off x="5593675" y="1785719"/>
            <a:ext cx="1004650" cy="1004650"/>
          </a:xfrm>
          <a:prstGeom prst="ellipse">
            <a:avLst/>
          </a:prstGeom>
          <a:solidFill>
            <a:srgbClr val="11121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7" name="03"/>
          <p:cNvSpPr txBox="1"/>
          <p:nvPr/>
        </p:nvSpPr>
        <p:spPr>
          <a:xfrm>
            <a:off x="5704899" y="1941145"/>
            <a:ext cx="782202" cy="769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03</a:t>
            </a:r>
          </a:p>
        </p:txBody>
      </p:sp>
      <p:sp>
        <p:nvSpPr>
          <p:cNvPr id="148" name="第三模块标题"/>
          <p:cNvSpPr txBox="1"/>
          <p:nvPr/>
        </p:nvSpPr>
        <p:spPr>
          <a:xfrm>
            <a:off x="3890396" y="3822334"/>
            <a:ext cx="4411206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 b="1" spc="359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Challenge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&amp;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Solve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9" name="线条"/>
          <p:cNvSpPr/>
          <p:nvPr/>
        </p:nvSpPr>
        <p:spPr>
          <a:xfrm flipV="1">
            <a:off x="6095999" y="3597509"/>
            <a:ext cx="1" cy="160014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51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91" y="583142"/>
            <a:ext cx="1137059" cy="5018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PT-封面2112.jpg" descr="PPT-封面211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0"/>
            <a:ext cx="12192001" cy="685604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圆形"/>
          <p:cNvSpPr/>
          <p:nvPr/>
        </p:nvSpPr>
        <p:spPr>
          <a:xfrm>
            <a:off x="5593675" y="1785719"/>
            <a:ext cx="1004650" cy="1004650"/>
          </a:xfrm>
          <a:prstGeom prst="ellipse">
            <a:avLst/>
          </a:prstGeom>
          <a:solidFill>
            <a:srgbClr val="11121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82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5267" y="6111469"/>
            <a:ext cx="1137058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矩形"/>
          <p:cNvSpPr/>
          <p:nvPr/>
        </p:nvSpPr>
        <p:spPr>
          <a:xfrm>
            <a:off x="-53275" y="561634"/>
            <a:ext cx="228115" cy="596224"/>
          </a:xfrm>
          <a:prstGeom prst="rect">
            <a:avLst/>
          </a:prstGeom>
          <a:solidFill>
            <a:srgbClr val="9AD744">
              <a:alpha val="602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" name="03"/>
          <p:cNvSpPr txBox="1"/>
          <p:nvPr/>
        </p:nvSpPr>
        <p:spPr>
          <a:xfrm>
            <a:off x="354327" y="456113"/>
            <a:ext cx="810455" cy="807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03</a:t>
            </a:r>
          </a:p>
        </p:txBody>
      </p:sp>
      <p:sp>
        <p:nvSpPr>
          <p:cNvPr id="185" name="第一模块标题"/>
          <p:cNvSpPr txBox="1"/>
          <p:nvPr/>
        </p:nvSpPr>
        <p:spPr>
          <a:xfrm>
            <a:off x="1466562" y="507933"/>
            <a:ext cx="2325315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Challenge</a:t>
            </a:r>
            <a:r>
              <a:rPr kumimoji="1"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kumimoji="1"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Solve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6" name="文本框 4"/>
          <p:cNvSpPr txBox="1"/>
          <p:nvPr/>
        </p:nvSpPr>
        <p:spPr>
          <a:xfrm>
            <a:off x="1484284" y="827502"/>
            <a:ext cx="3778516" cy="442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90000"/>
              </a:lnSpc>
              <a:defRPr sz="1400" spc="98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Challenge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7" name="线条"/>
          <p:cNvSpPr/>
          <p:nvPr/>
        </p:nvSpPr>
        <p:spPr>
          <a:xfrm flipV="1">
            <a:off x="1217762" y="563740"/>
            <a:ext cx="213541" cy="592013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" name="文本框 11"/>
          <p:cNvSpPr txBox="1"/>
          <p:nvPr/>
        </p:nvSpPr>
        <p:spPr>
          <a:xfrm>
            <a:off x="3791877" y="2217960"/>
            <a:ext cx="7761732" cy="21698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1"/>
                </a:solidFill>
              </a:rPr>
              <a:t>1. </a:t>
            </a:r>
            <a:r>
              <a:rPr lang="zh-CN" altLang="en-US" dirty="0">
                <a:solidFill>
                  <a:schemeClr val="accent1"/>
                </a:solidFill>
              </a:rPr>
              <a:t>前后端的</a:t>
            </a:r>
            <a:r>
              <a:rPr lang="en-US" altLang="zh-CN" dirty="0">
                <a:solidFill>
                  <a:schemeClr val="accent1"/>
                </a:solidFill>
              </a:rPr>
              <a:t>task</a:t>
            </a:r>
            <a:r>
              <a:rPr lang="zh-CN" altLang="en-US" dirty="0">
                <a:solidFill>
                  <a:schemeClr val="accent1"/>
                </a:solidFill>
              </a:rPr>
              <a:t>状态同步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accent1"/>
                </a:solidFill>
              </a:rPr>
              <a:t>2.</a:t>
            </a:r>
            <a:r>
              <a:rPr lang="zh-CN" altLang="en-US" dirty="0">
                <a:solidFill>
                  <a:schemeClr val="accent1"/>
                </a:solidFill>
              </a:rPr>
              <a:t> 多个同阶段任务同时进行，读取数据，导致请求过多而网络拥塞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3.</a:t>
            </a:r>
            <a:r>
              <a:rPr lang="zh-CN" altLang="en-US" dirty="0">
                <a:solidFill>
                  <a:schemeClr val="bg1"/>
                </a:solidFill>
              </a:rPr>
              <a:t> 长任务，占用资源，引发「饥饿」</a:t>
            </a:r>
          </a:p>
          <a:p>
            <a:pPr hangingPunct="1">
              <a:lnSpc>
                <a:spcPct val="150000"/>
              </a:lnSpc>
              <a:defRPr/>
            </a:pPr>
            <a:r>
              <a:rPr lang="en-US" altLang="zh-CN" dirty="0">
                <a:solidFill>
                  <a:schemeClr val="bg1"/>
                </a:solidFill>
              </a:rPr>
              <a:t>4.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“垃圾”回收</a:t>
            </a:r>
            <a:r>
              <a:rPr lang="zh-CN" altLang="en-US" dirty="0">
                <a:solidFill>
                  <a:schemeClr val="bg1"/>
                </a:solidFill>
              </a:rPr>
              <a:t>的时间周期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bg1"/>
                </a:solidFill>
              </a:rPr>
              <a:t>5.</a:t>
            </a:r>
            <a:r>
              <a:rPr lang="zh-CN" altLang="en-US" dirty="0">
                <a:solidFill>
                  <a:schemeClr val="bg1"/>
                </a:solidFill>
              </a:rPr>
              <a:t> 如何提供精确的资源</a:t>
            </a:r>
            <a:r>
              <a:rPr lang="zh-CN" altLang="en-US" dirty="0" smtClean="0">
                <a:solidFill>
                  <a:schemeClr val="bg1"/>
                </a:solidFill>
              </a:rPr>
              <a:t>需求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85"/>
            <a:ext cx="12192001" cy="685604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圆形"/>
          <p:cNvSpPr/>
          <p:nvPr/>
        </p:nvSpPr>
        <p:spPr>
          <a:xfrm>
            <a:off x="5593675" y="1785719"/>
            <a:ext cx="1004650" cy="1004650"/>
          </a:xfrm>
          <a:prstGeom prst="ellipse">
            <a:avLst/>
          </a:prstGeom>
          <a:solidFill>
            <a:srgbClr val="11121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8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267" y="6111469"/>
            <a:ext cx="1137058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矩形"/>
          <p:cNvSpPr/>
          <p:nvPr/>
        </p:nvSpPr>
        <p:spPr>
          <a:xfrm>
            <a:off x="-53275" y="561634"/>
            <a:ext cx="228115" cy="596224"/>
          </a:xfrm>
          <a:prstGeom prst="rect">
            <a:avLst/>
          </a:prstGeom>
          <a:solidFill>
            <a:srgbClr val="9AD744">
              <a:alpha val="602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" name="03"/>
          <p:cNvSpPr txBox="1"/>
          <p:nvPr/>
        </p:nvSpPr>
        <p:spPr>
          <a:xfrm>
            <a:off x="354327" y="456113"/>
            <a:ext cx="810455" cy="807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03</a:t>
            </a:r>
          </a:p>
        </p:txBody>
      </p:sp>
      <p:sp>
        <p:nvSpPr>
          <p:cNvPr id="185" name="第一模块标题"/>
          <p:cNvSpPr txBox="1"/>
          <p:nvPr/>
        </p:nvSpPr>
        <p:spPr>
          <a:xfrm>
            <a:off x="1466562" y="507933"/>
            <a:ext cx="2325315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Challenge</a:t>
            </a:r>
            <a:r>
              <a:rPr kumimoji="1"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kumimoji="1"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Solve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6" name="文本框 4"/>
          <p:cNvSpPr txBox="1"/>
          <p:nvPr/>
        </p:nvSpPr>
        <p:spPr>
          <a:xfrm>
            <a:off x="1484284" y="827502"/>
            <a:ext cx="3778516" cy="442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90000"/>
              </a:lnSpc>
              <a:defRPr sz="1400" spc="98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Solve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7" name="线条"/>
          <p:cNvSpPr/>
          <p:nvPr/>
        </p:nvSpPr>
        <p:spPr>
          <a:xfrm flipV="1">
            <a:off x="1217762" y="563740"/>
            <a:ext cx="213541" cy="592013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" name="文本框 9"/>
          <p:cNvSpPr txBox="1"/>
          <p:nvPr/>
        </p:nvSpPr>
        <p:spPr>
          <a:xfrm>
            <a:off x="2215134" y="1556678"/>
            <a:ext cx="7761732" cy="5539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2000" b="1" dirty="0" err="1" smtClean="0">
                <a:solidFill>
                  <a:schemeClr val="bg1"/>
                </a:solidFill>
              </a:rPr>
              <a:t>Makeflow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直接连接 </a:t>
            </a:r>
            <a:r>
              <a:rPr lang="en-US" altLang="zh-CN" sz="2000" b="1" dirty="0" err="1" smtClean="0">
                <a:solidFill>
                  <a:schemeClr val="bg1"/>
                </a:solidFill>
              </a:rPr>
              <a:t>Mesos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：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3048000" y="2449743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b="1" dirty="0" smtClean="0">
                <a:solidFill>
                  <a:schemeClr val="bg1"/>
                </a:solidFill>
              </a:rPr>
              <a:t>带宽问题</a:t>
            </a:r>
            <a:r>
              <a:rPr lang="en-US" altLang="zh-CN" dirty="0" smtClean="0">
                <a:solidFill>
                  <a:schemeClr val="bg1"/>
                </a:solidFill>
              </a:rPr>
              <a:t>——</a:t>
            </a:r>
            <a:r>
              <a:rPr lang="zh-CN" altLang="en-US" dirty="0" smtClean="0">
                <a:solidFill>
                  <a:schemeClr val="bg1"/>
                </a:solidFill>
              </a:rPr>
              <a:t>在</a:t>
            </a:r>
            <a:r>
              <a:rPr lang="zh-CN" altLang="en-US" dirty="0">
                <a:solidFill>
                  <a:schemeClr val="bg1"/>
                </a:solidFill>
              </a:rPr>
              <a:t>调度程序端实现了一个带有线程池的</a:t>
            </a:r>
            <a:r>
              <a:rPr lang="en-US" altLang="zh-CN" dirty="0">
                <a:solidFill>
                  <a:schemeClr val="bg1"/>
                </a:solidFill>
              </a:rPr>
              <a:t>HTTP</a:t>
            </a:r>
            <a:r>
              <a:rPr lang="zh-CN" altLang="en-US" dirty="0" smtClean="0">
                <a:solidFill>
                  <a:schemeClr val="bg1"/>
                </a:solidFill>
              </a:rPr>
              <a:t>服务器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 smtClean="0">
                <a:solidFill>
                  <a:schemeClr val="bg1"/>
                </a:solidFill>
              </a:rPr>
              <a:t>长任务问题</a:t>
            </a:r>
            <a:r>
              <a:rPr lang="en-US" altLang="zh-CN" dirty="0" smtClean="0">
                <a:solidFill>
                  <a:schemeClr val="bg1"/>
                </a:solidFill>
              </a:rPr>
              <a:t>——</a:t>
            </a:r>
            <a:r>
              <a:rPr lang="zh-CN" altLang="en-US" dirty="0" smtClean="0">
                <a:solidFill>
                  <a:schemeClr val="bg1"/>
                </a:solidFill>
              </a:rPr>
              <a:t>有</a:t>
            </a:r>
            <a:r>
              <a:rPr lang="zh-CN" altLang="en-US" smtClean="0">
                <a:solidFill>
                  <a:schemeClr val="bg1"/>
                </a:solidFill>
              </a:rPr>
              <a:t>两</a:t>
            </a:r>
            <a:r>
              <a:rPr lang="zh-CN" altLang="en-US" smtClean="0">
                <a:solidFill>
                  <a:schemeClr val="bg1"/>
                </a:solidFill>
              </a:rPr>
              <a:t>个</a:t>
            </a:r>
            <a:r>
              <a:rPr lang="zh-CN" altLang="en-US" smtClean="0">
                <a:solidFill>
                  <a:schemeClr val="bg1"/>
                </a:solidFill>
              </a:rPr>
              <a:t>选择</a:t>
            </a:r>
            <a:r>
              <a:rPr lang="zh-CN" altLang="en-US" smtClean="0">
                <a:solidFill>
                  <a:schemeClr val="bg1"/>
                </a:solidFill>
              </a:rPr>
              <a:t>，</a:t>
            </a:r>
            <a:r>
              <a:rPr lang="zh-CN" altLang="en-US" dirty="0" smtClean="0">
                <a:solidFill>
                  <a:schemeClr val="bg1"/>
                </a:solidFill>
              </a:rPr>
              <a:t>一个是</a:t>
            </a:r>
            <a:r>
              <a:rPr lang="zh-CN" altLang="en-US" u="sng" dirty="0" smtClean="0">
                <a:solidFill>
                  <a:schemeClr val="bg1"/>
                </a:solidFill>
              </a:rPr>
              <a:t>不在</a:t>
            </a:r>
            <a:r>
              <a:rPr lang="en-US" altLang="zh-CN" u="sng" dirty="0" err="1" smtClean="0">
                <a:solidFill>
                  <a:schemeClr val="bg1"/>
                </a:solidFill>
              </a:rPr>
              <a:t>Mesos</a:t>
            </a:r>
            <a:r>
              <a:rPr lang="zh-CN" altLang="en-US" u="sng" dirty="0" smtClean="0">
                <a:solidFill>
                  <a:schemeClr val="bg1"/>
                </a:solidFill>
              </a:rPr>
              <a:t>上启动长任务</a:t>
            </a:r>
            <a:r>
              <a:rPr lang="zh-CN" altLang="en-US" dirty="0" smtClean="0">
                <a:solidFill>
                  <a:schemeClr val="bg1"/>
                </a:solidFill>
              </a:rPr>
              <a:t>，而是在本地机器上使用</a:t>
            </a:r>
            <a:r>
              <a:rPr lang="en-US" altLang="zh-CN" dirty="0" err="1" smtClean="0">
                <a:solidFill>
                  <a:schemeClr val="bg1"/>
                </a:solidFill>
              </a:rPr>
              <a:t>Makeflow</a:t>
            </a:r>
            <a:r>
              <a:rPr lang="en-US" altLang="zh-CN" dirty="0" smtClean="0">
                <a:solidFill>
                  <a:schemeClr val="bg1"/>
                </a:solidFill>
              </a:rPr>
              <a:t> LOCAL</a:t>
            </a:r>
            <a:r>
              <a:rPr lang="zh-CN" altLang="en-US" dirty="0" smtClean="0">
                <a:solidFill>
                  <a:schemeClr val="bg1"/>
                </a:solidFill>
              </a:rPr>
              <a:t>模式运行任务，另一种方法是</a:t>
            </a:r>
            <a:r>
              <a:rPr lang="zh-CN" altLang="en-US" u="sng" dirty="0" smtClean="0">
                <a:solidFill>
                  <a:schemeClr val="bg1"/>
                </a:solidFill>
              </a:rPr>
              <a:t>为短任务保留一定数量的资源</a:t>
            </a:r>
            <a:r>
              <a:rPr lang="zh-CN" altLang="en-US" dirty="0" smtClean="0">
                <a:solidFill>
                  <a:schemeClr val="bg1"/>
                </a:solidFill>
              </a:rPr>
              <a:t>，这需要用户扩展默认资源分配器。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 smtClean="0">
                <a:solidFill>
                  <a:schemeClr val="bg1"/>
                </a:solidFill>
              </a:rPr>
              <a:t>垃圾回收问题</a:t>
            </a:r>
            <a:r>
              <a:rPr lang="en-US" altLang="zh-CN" dirty="0" smtClean="0">
                <a:solidFill>
                  <a:schemeClr val="bg1"/>
                </a:solidFill>
              </a:rPr>
              <a:t>——</a:t>
            </a:r>
            <a:r>
              <a:rPr lang="zh-CN" altLang="en-US" dirty="0" smtClean="0">
                <a:solidFill>
                  <a:schemeClr val="bg1"/>
                </a:solidFill>
              </a:rPr>
              <a:t>自定义执行</a:t>
            </a:r>
            <a:r>
              <a:rPr lang="zh-CN" altLang="en-US" dirty="0">
                <a:solidFill>
                  <a:schemeClr val="bg1"/>
                </a:solidFill>
              </a:rPr>
              <a:t>程序</a:t>
            </a:r>
            <a:r>
              <a:rPr lang="zh-CN" altLang="en-US" dirty="0" smtClean="0">
                <a:solidFill>
                  <a:schemeClr val="bg1"/>
                </a:solidFill>
              </a:rPr>
              <a:t>，在</a:t>
            </a:r>
            <a:r>
              <a:rPr lang="zh-CN" altLang="en-US" dirty="0">
                <a:solidFill>
                  <a:schemeClr val="bg1"/>
                </a:solidFill>
              </a:rPr>
              <a:t>调度程序检索</a:t>
            </a:r>
            <a:r>
              <a:rPr lang="zh-CN" altLang="en-US" dirty="0" smtClean="0">
                <a:solidFill>
                  <a:schemeClr val="bg1"/>
                </a:solidFill>
              </a:rPr>
              <a:t>到“符合条件”的中间数据后，删除它们。</a:t>
            </a:r>
            <a:endParaRPr lang="zh-CN" altLang="en-US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 smtClean="0">
                <a:solidFill>
                  <a:schemeClr val="bg1"/>
                </a:solidFill>
              </a:rPr>
              <a:t>精确资源需求</a:t>
            </a:r>
            <a:r>
              <a:rPr lang="en-US" altLang="zh-CN" dirty="0" smtClean="0">
                <a:solidFill>
                  <a:schemeClr val="bg1"/>
                </a:solidFill>
              </a:rPr>
              <a:t>——</a:t>
            </a:r>
            <a:r>
              <a:rPr lang="zh-CN" altLang="en-US" dirty="0" smtClean="0">
                <a:solidFill>
                  <a:schemeClr val="bg1"/>
                </a:solidFill>
              </a:rPr>
              <a:t>用户将</a:t>
            </a:r>
            <a:r>
              <a:rPr lang="zh-CN" altLang="en-US" dirty="0">
                <a:solidFill>
                  <a:schemeClr val="bg1"/>
                </a:solidFill>
              </a:rPr>
              <a:t>任务分类为各种类别，并指定同一类别中任务的资源需求。</a:t>
            </a:r>
          </a:p>
        </p:txBody>
      </p:sp>
    </p:spTree>
    <p:extLst>
      <p:ext uri="{BB962C8B-B14F-4D97-AF65-F5344CB8AC3E}">
        <p14:creationId xmlns:p14="http://schemas.microsoft.com/office/powerpoint/2010/main" val="9955337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PT-封面2112.jpg" descr="PPT-封面211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0"/>
            <a:ext cx="12192001" cy="685604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圆形"/>
          <p:cNvSpPr/>
          <p:nvPr/>
        </p:nvSpPr>
        <p:spPr>
          <a:xfrm>
            <a:off x="5593675" y="1785719"/>
            <a:ext cx="1004650" cy="1004650"/>
          </a:xfrm>
          <a:prstGeom prst="ellipse">
            <a:avLst/>
          </a:prstGeom>
          <a:solidFill>
            <a:srgbClr val="11121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82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5267" y="6111469"/>
            <a:ext cx="1137058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矩形"/>
          <p:cNvSpPr/>
          <p:nvPr/>
        </p:nvSpPr>
        <p:spPr>
          <a:xfrm>
            <a:off x="-53275" y="561634"/>
            <a:ext cx="228115" cy="596224"/>
          </a:xfrm>
          <a:prstGeom prst="rect">
            <a:avLst/>
          </a:prstGeom>
          <a:solidFill>
            <a:srgbClr val="9AD744">
              <a:alpha val="602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" name="03"/>
          <p:cNvSpPr txBox="1"/>
          <p:nvPr/>
        </p:nvSpPr>
        <p:spPr>
          <a:xfrm>
            <a:off x="354327" y="456113"/>
            <a:ext cx="810455" cy="807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03</a:t>
            </a:r>
          </a:p>
        </p:txBody>
      </p:sp>
      <p:sp>
        <p:nvSpPr>
          <p:cNvPr id="185" name="第一模块标题"/>
          <p:cNvSpPr txBox="1"/>
          <p:nvPr/>
        </p:nvSpPr>
        <p:spPr>
          <a:xfrm>
            <a:off x="1466562" y="507933"/>
            <a:ext cx="2325315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Challenge</a:t>
            </a:r>
            <a:r>
              <a:rPr kumimoji="1"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kumimoji="1"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Solve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6" name="文本框 4"/>
          <p:cNvSpPr txBox="1"/>
          <p:nvPr/>
        </p:nvSpPr>
        <p:spPr>
          <a:xfrm>
            <a:off x="1484284" y="827502"/>
            <a:ext cx="3778516" cy="442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90000"/>
              </a:lnSpc>
              <a:defRPr sz="1400" spc="98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S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olve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7" name="线条"/>
          <p:cNvSpPr/>
          <p:nvPr/>
        </p:nvSpPr>
        <p:spPr>
          <a:xfrm flipV="1">
            <a:off x="1217762" y="563740"/>
            <a:ext cx="213541" cy="592013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" name="文本框 9"/>
          <p:cNvSpPr txBox="1"/>
          <p:nvPr/>
        </p:nvSpPr>
        <p:spPr>
          <a:xfrm>
            <a:off x="2215134" y="1556678"/>
            <a:ext cx="7761732" cy="5539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l"/>
            </a:pPr>
            <a:r>
              <a:rPr lang="en-US" altLang="zh-CN" sz="2000" b="1" dirty="0" err="1" smtClean="0">
                <a:solidFill>
                  <a:schemeClr val="bg1"/>
                </a:solidFill>
              </a:rPr>
              <a:t>Makeflow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+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Worker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Queue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+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 err="1" smtClean="0">
                <a:solidFill>
                  <a:schemeClr val="bg1"/>
                </a:solidFill>
              </a:rPr>
              <a:t>Mesos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：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048000" y="2825244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CN" altLang="en-US" b="1" dirty="0" smtClean="0">
                <a:solidFill>
                  <a:schemeClr val="bg1"/>
                </a:solidFill>
              </a:rPr>
              <a:t>启动</a:t>
            </a:r>
            <a:r>
              <a:rPr lang="zh-CN" altLang="en-US" b="1" dirty="0">
                <a:solidFill>
                  <a:schemeClr val="bg1"/>
                </a:solidFill>
              </a:rPr>
              <a:t>具有一定数量资源</a:t>
            </a:r>
            <a:r>
              <a:rPr lang="zh-CN" altLang="en-US" b="1" dirty="0" smtClean="0">
                <a:solidFill>
                  <a:schemeClr val="bg1"/>
                </a:solidFill>
              </a:rPr>
              <a:t>的</a:t>
            </a:r>
            <a:r>
              <a:rPr lang="en-US" altLang="zh-CN" b="1" dirty="0" smtClean="0">
                <a:solidFill>
                  <a:schemeClr val="bg1"/>
                </a:solidFill>
              </a:rPr>
              <a:t>Workers</a:t>
            </a:r>
            <a:r>
              <a:rPr lang="zh-CN" altLang="en-US" b="1" dirty="0" smtClean="0">
                <a:solidFill>
                  <a:schemeClr val="bg1"/>
                </a:solidFill>
              </a:rPr>
              <a:t>来</a:t>
            </a:r>
            <a:r>
              <a:rPr lang="zh-CN" altLang="en-US" b="1" dirty="0">
                <a:solidFill>
                  <a:schemeClr val="bg1"/>
                </a:solidFill>
              </a:rPr>
              <a:t>限制每个工作流可用的资源量，并将备用资源分配给需要的</a:t>
            </a:r>
            <a:r>
              <a:rPr lang="zh-CN" altLang="en-US" b="1" dirty="0" smtClean="0">
                <a:solidFill>
                  <a:schemeClr val="bg1"/>
                </a:solidFill>
              </a:rPr>
              <a:t>工作流</a:t>
            </a:r>
            <a:endParaRPr lang="en-US" altLang="zh-CN" b="1" dirty="0" smtClean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zh-CN" altLang="en-US" b="1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b="1" dirty="0">
                <a:solidFill>
                  <a:schemeClr val="bg1"/>
                </a:solidFill>
              </a:rPr>
              <a:t>Work Queue</a:t>
            </a:r>
            <a:r>
              <a:rPr lang="zh-CN" altLang="en-US" b="1" dirty="0">
                <a:solidFill>
                  <a:schemeClr val="bg1"/>
                </a:solidFill>
              </a:rPr>
              <a:t>可以删除</a:t>
            </a:r>
            <a:r>
              <a:rPr lang="en-US" altLang="zh-CN" b="1" dirty="0" err="1">
                <a:solidFill>
                  <a:schemeClr val="bg1"/>
                </a:solidFill>
              </a:rPr>
              <a:t>Makeflow</a:t>
            </a:r>
            <a:r>
              <a:rPr lang="zh-CN" altLang="en-US" b="1" dirty="0">
                <a:solidFill>
                  <a:schemeClr val="bg1"/>
                </a:solidFill>
              </a:rPr>
              <a:t>的所有中间数据</a:t>
            </a:r>
            <a:r>
              <a:rPr lang="zh-CN" altLang="en-US" b="1" dirty="0" smtClean="0">
                <a:solidFill>
                  <a:schemeClr val="bg1"/>
                </a:solidFill>
              </a:rPr>
              <a:t>，而不需要</a:t>
            </a:r>
            <a:r>
              <a:rPr lang="zh-CN" altLang="en-US" b="1" dirty="0">
                <a:solidFill>
                  <a:schemeClr val="bg1"/>
                </a:solidFill>
              </a:rPr>
              <a:t>复杂的执行程序</a:t>
            </a:r>
          </a:p>
        </p:txBody>
      </p:sp>
    </p:spTree>
    <p:extLst>
      <p:ext uri="{BB962C8B-B14F-4D97-AF65-F5344CB8AC3E}">
        <p14:creationId xmlns:p14="http://schemas.microsoft.com/office/powerpoint/2010/main" val="149716168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"/>
            <a:ext cx="12192001" cy="685604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圆形"/>
          <p:cNvSpPr/>
          <p:nvPr/>
        </p:nvSpPr>
        <p:spPr>
          <a:xfrm>
            <a:off x="5593675" y="1785719"/>
            <a:ext cx="1004650" cy="1004650"/>
          </a:xfrm>
          <a:prstGeom prst="ellipse">
            <a:avLst/>
          </a:prstGeom>
          <a:solidFill>
            <a:srgbClr val="11121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8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267" y="6111469"/>
            <a:ext cx="1137058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矩形"/>
          <p:cNvSpPr/>
          <p:nvPr/>
        </p:nvSpPr>
        <p:spPr>
          <a:xfrm>
            <a:off x="-53275" y="561634"/>
            <a:ext cx="228115" cy="596224"/>
          </a:xfrm>
          <a:prstGeom prst="rect">
            <a:avLst/>
          </a:prstGeom>
          <a:solidFill>
            <a:srgbClr val="9AD744">
              <a:alpha val="602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" name="03"/>
          <p:cNvSpPr txBox="1"/>
          <p:nvPr/>
        </p:nvSpPr>
        <p:spPr>
          <a:xfrm>
            <a:off x="354327" y="456113"/>
            <a:ext cx="810455" cy="807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03</a:t>
            </a:r>
          </a:p>
        </p:txBody>
      </p:sp>
      <p:sp>
        <p:nvSpPr>
          <p:cNvPr id="185" name="第一模块标题"/>
          <p:cNvSpPr txBox="1"/>
          <p:nvPr/>
        </p:nvSpPr>
        <p:spPr>
          <a:xfrm>
            <a:off x="1466562" y="507933"/>
            <a:ext cx="2325315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Challenge</a:t>
            </a:r>
            <a:r>
              <a:rPr kumimoji="1"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kumimoji="1"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Solve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6" name="文本框 4"/>
          <p:cNvSpPr txBox="1"/>
          <p:nvPr/>
        </p:nvSpPr>
        <p:spPr>
          <a:xfrm>
            <a:off x="1484284" y="827502"/>
            <a:ext cx="3778516" cy="442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90000"/>
              </a:lnSpc>
              <a:defRPr sz="1400" spc="98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S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olve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7" name="线条"/>
          <p:cNvSpPr/>
          <p:nvPr/>
        </p:nvSpPr>
        <p:spPr>
          <a:xfrm flipV="1">
            <a:off x="1217762" y="563740"/>
            <a:ext cx="213541" cy="592013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151" y="3999371"/>
            <a:ext cx="6912505" cy="259868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151" y="1256320"/>
            <a:ext cx="6912505" cy="244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638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"/>
            <a:ext cx="12192001" cy="685604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圆形"/>
          <p:cNvSpPr/>
          <p:nvPr/>
        </p:nvSpPr>
        <p:spPr>
          <a:xfrm>
            <a:off x="5593675" y="1785719"/>
            <a:ext cx="1004650" cy="1004650"/>
          </a:xfrm>
          <a:prstGeom prst="ellipse">
            <a:avLst/>
          </a:prstGeom>
          <a:solidFill>
            <a:srgbClr val="11121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8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267" y="6111469"/>
            <a:ext cx="1137058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矩形"/>
          <p:cNvSpPr/>
          <p:nvPr/>
        </p:nvSpPr>
        <p:spPr>
          <a:xfrm>
            <a:off x="-53275" y="561634"/>
            <a:ext cx="228115" cy="596224"/>
          </a:xfrm>
          <a:prstGeom prst="rect">
            <a:avLst/>
          </a:prstGeom>
          <a:solidFill>
            <a:srgbClr val="9AD744">
              <a:alpha val="60231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4" name="03"/>
          <p:cNvSpPr txBox="1"/>
          <p:nvPr/>
        </p:nvSpPr>
        <p:spPr>
          <a:xfrm>
            <a:off x="354327" y="456113"/>
            <a:ext cx="810455" cy="807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03</a:t>
            </a:r>
          </a:p>
        </p:txBody>
      </p:sp>
      <p:sp>
        <p:nvSpPr>
          <p:cNvPr id="185" name="第一模块标题"/>
          <p:cNvSpPr txBox="1"/>
          <p:nvPr/>
        </p:nvSpPr>
        <p:spPr>
          <a:xfrm>
            <a:off x="1466562" y="507933"/>
            <a:ext cx="2325315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Challenge</a:t>
            </a:r>
            <a:r>
              <a:rPr kumimoji="1"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kumimoji="1" lang="zh-CN" altLang="en-US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Solve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6" name="文本框 4"/>
          <p:cNvSpPr txBox="1"/>
          <p:nvPr/>
        </p:nvSpPr>
        <p:spPr>
          <a:xfrm>
            <a:off x="1484284" y="827502"/>
            <a:ext cx="3778516" cy="442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90000"/>
              </a:lnSpc>
              <a:defRPr sz="1400" spc="98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S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olve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87" name="线条"/>
          <p:cNvSpPr/>
          <p:nvPr/>
        </p:nvSpPr>
        <p:spPr>
          <a:xfrm flipV="1">
            <a:off x="1217762" y="563740"/>
            <a:ext cx="213541" cy="592013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" name="文本框 9"/>
          <p:cNvSpPr txBox="1"/>
          <p:nvPr/>
        </p:nvSpPr>
        <p:spPr>
          <a:xfrm>
            <a:off x="2215134" y="1556678"/>
            <a:ext cx="7761732" cy="5539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2000" b="1" dirty="0" smtClean="0">
                <a:solidFill>
                  <a:schemeClr val="bg1"/>
                </a:solidFill>
              </a:rPr>
              <a:t>启用</a:t>
            </a:r>
            <a:r>
              <a:rPr lang="en-US" altLang="zh-CN" sz="2000" b="1" dirty="0" err="1" smtClean="0">
                <a:solidFill>
                  <a:schemeClr val="bg1"/>
                </a:solidFill>
              </a:rPr>
              <a:t>Makeflow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的</a:t>
            </a:r>
            <a:r>
              <a:rPr lang="en-US" altLang="zh-CN" sz="2000" b="1" dirty="0" smtClean="0">
                <a:solidFill>
                  <a:schemeClr val="bg1"/>
                </a:solidFill>
              </a:rPr>
              <a:t>Resource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Monitoring </a:t>
            </a:r>
          </a:p>
        </p:txBody>
      </p:sp>
      <p:sp>
        <p:nvSpPr>
          <p:cNvPr id="11" name="矩形 10"/>
          <p:cNvSpPr/>
          <p:nvPr/>
        </p:nvSpPr>
        <p:spPr>
          <a:xfrm>
            <a:off x="3048000" y="3066207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测量运行时的资源使用情况并动态更新任务的资源需求</a:t>
            </a:r>
            <a:r>
              <a:rPr lang="zh-CN" altLang="en-US" b="1" dirty="0" smtClean="0">
                <a:solidFill>
                  <a:schemeClr val="bg1"/>
                </a:solidFill>
              </a:rPr>
              <a:t>。</a:t>
            </a:r>
            <a:endParaRPr lang="en-US" altLang="zh-CN" b="1" dirty="0" smtClean="0">
              <a:solidFill>
                <a:schemeClr val="bg1"/>
              </a:solidFill>
            </a:endParaRPr>
          </a:p>
          <a:p>
            <a:endParaRPr lang="en-US" altLang="zh-CN" b="1" dirty="0">
              <a:solidFill>
                <a:schemeClr val="bg1"/>
              </a:solidFill>
            </a:endParaRPr>
          </a:p>
          <a:p>
            <a:r>
              <a:rPr lang="zh-CN" altLang="en-US" b="1" dirty="0" smtClean="0">
                <a:solidFill>
                  <a:schemeClr val="bg1"/>
                </a:solidFill>
              </a:rPr>
              <a:t>除了每个</a:t>
            </a:r>
            <a:r>
              <a:rPr lang="en-US" altLang="zh-CN" b="1" dirty="0" err="1" smtClean="0">
                <a:solidFill>
                  <a:schemeClr val="bg1"/>
                </a:solidFill>
              </a:rPr>
              <a:t>Makeflow</a:t>
            </a:r>
            <a:r>
              <a:rPr lang="zh-CN" altLang="en-US" b="1" dirty="0" smtClean="0">
                <a:solidFill>
                  <a:schemeClr val="bg1"/>
                </a:solidFill>
              </a:rPr>
              <a:t>任务</a:t>
            </a:r>
            <a:r>
              <a:rPr lang="zh-CN" altLang="en-US" b="1" dirty="0">
                <a:solidFill>
                  <a:schemeClr val="bg1"/>
                </a:solidFill>
              </a:rPr>
              <a:t>都将使用资源监视器线程运行之外，系统将照常工作。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382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"/>
            <a:ext cx="12192001" cy="6856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图像" descr="图像"/>
          <p:cNvPicPr>
            <a:picLocks noChangeAspect="1"/>
          </p:cNvPicPr>
          <p:nvPr/>
        </p:nvPicPr>
        <p:blipFill>
          <a:blip r:embed="rId3">
            <a:alphaModFix amt="48095"/>
          </a:blip>
          <a:stretch>
            <a:fillRect/>
          </a:stretch>
        </p:blipFill>
        <p:spPr>
          <a:xfrm>
            <a:off x="5218855" y="1391236"/>
            <a:ext cx="1754290" cy="2141462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圆形"/>
          <p:cNvSpPr/>
          <p:nvPr/>
        </p:nvSpPr>
        <p:spPr>
          <a:xfrm>
            <a:off x="5593675" y="1785719"/>
            <a:ext cx="1004650" cy="1004650"/>
          </a:xfrm>
          <a:prstGeom prst="ellipse">
            <a:avLst/>
          </a:prstGeom>
          <a:solidFill>
            <a:srgbClr val="11121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6" name="04"/>
          <p:cNvSpPr txBox="1"/>
          <p:nvPr/>
        </p:nvSpPr>
        <p:spPr>
          <a:xfrm>
            <a:off x="5704899" y="1941145"/>
            <a:ext cx="782202" cy="769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04</a:t>
            </a:r>
          </a:p>
        </p:txBody>
      </p:sp>
      <p:sp>
        <p:nvSpPr>
          <p:cNvPr id="157" name="第四模块标题"/>
          <p:cNvSpPr txBox="1"/>
          <p:nvPr/>
        </p:nvSpPr>
        <p:spPr>
          <a:xfrm>
            <a:off x="5218855" y="3884094"/>
            <a:ext cx="1630124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 b="1" spc="359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smtClean="0">
                <a:latin typeface="Microsoft YaHei" charset="-122"/>
                <a:ea typeface="Microsoft YaHei" charset="-122"/>
                <a:cs typeface="Microsoft YaHei" charset="-122"/>
              </a:rPr>
              <a:t>Future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58" name="线条"/>
          <p:cNvSpPr/>
          <p:nvPr/>
        </p:nvSpPr>
        <p:spPr>
          <a:xfrm flipV="1">
            <a:off x="6095999" y="3597509"/>
            <a:ext cx="1" cy="160014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60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91" y="583142"/>
            <a:ext cx="1137059" cy="5018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66"/>
            <a:ext cx="12192001" cy="6856041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圆形"/>
          <p:cNvSpPr/>
          <p:nvPr/>
        </p:nvSpPr>
        <p:spPr>
          <a:xfrm>
            <a:off x="5593675" y="1785719"/>
            <a:ext cx="1004650" cy="1004650"/>
          </a:xfrm>
          <a:prstGeom prst="ellipse">
            <a:avLst/>
          </a:prstGeom>
          <a:solidFill>
            <a:srgbClr val="11121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173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267" y="6111469"/>
            <a:ext cx="1137058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矩形"/>
          <p:cNvSpPr/>
          <p:nvPr/>
        </p:nvSpPr>
        <p:spPr>
          <a:xfrm>
            <a:off x="-53275" y="561634"/>
            <a:ext cx="228115" cy="596224"/>
          </a:xfrm>
          <a:prstGeom prst="rect">
            <a:avLst/>
          </a:prstGeom>
          <a:solidFill>
            <a:srgbClr val="9AD744">
              <a:alpha val="59787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5" name="02"/>
          <p:cNvSpPr txBox="1"/>
          <p:nvPr/>
        </p:nvSpPr>
        <p:spPr>
          <a:xfrm>
            <a:off x="354327" y="456113"/>
            <a:ext cx="804064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0</a:t>
            </a:r>
            <a:r>
              <a:rPr lang="en-US" altLang="zh-CN" dirty="0"/>
              <a:t>4</a:t>
            </a:r>
            <a:endParaRPr dirty="0"/>
          </a:p>
        </p:txBody>
      </p:sp>
      <p:sp>
        <p:nvSpPr>
          <p:cNvPr id="176" name="第一模块标题"/>
          <p:cNvSpPr txBox="1"/>
          <p:nvPr/>
        </p:nvSpPr>
        <p:spPr>
          <a:xfrm>
            <a:off x="1466562" y="507933"/>
            <a:ext cx="887420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Future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78" name="线条"/>
          <p:cNvSpPr/>
          <p:nvPr/>
        </p:nvSpPr>
        <p:spPr>
          <a:xfrm flipV="1">
            <a:off x="1217762" y="563740"/>
            <a:ext cx="213541" cy="592013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" name="矩形 11"/>
          <p:cNvSpPr>
            <a:spLocks/>
          </p:cNvSpPr>
          <p:nvPr/>
        </p:nvSpPr>
        <p:spPr>
          <a:xfrm>
            <a:off x="1587705" y="2224730"/>
            <a:ext cx="2433213" cy="97200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Workflow</a:t>
            </a: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 </a:t>
            </a: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System</a:t>
            </a:r>
            <a:endParaRPr kumimoji="0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13" name="矩形 12"/>
          <p:cNvSpPr>
            <a:spLocks/>
          </p:cNvSpPr>
          <p:nvPr/>
        </p:nvSpPr>
        <p:spPr>
          <a:xfrm>
            <a:off x="6369135" y="2190354"/>
            <a:ext cx="2433213" cy="97200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Container</a:t>
            </a: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 </a:t>
            </a: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Resource</a:t>
            </a: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 </a:t>
            </a: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Management</a:t>
            </a:r>
            <a:endParaRPr kumimoji="0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984334" y="2224730"/>
            <a:ext cx="403412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+</a:t>
            </a:r>
            <a:endParaRPr kumimoji="0" sz="4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15" name="矩形 14"/>
          <p:cNvSpPr>
            <a:spLocks/>
          </p:cNvSpPr>
          <p:nvPr/>
        </p:nvSpPr>
        <p:spPr>
          <a:xfrm>
            <a:off x="9453585" y="1063644"/>
            <a:ext cx="1768740" cy="923328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/>
            <a:r>
              <a:rPr lang="en-US" altLang="zh-CN" dirty="0"/>
              <a:t>Custom Scheduling Framework</a:t>
            </a:r>
            <a:endParaRPr kumimoji="0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cxnSp>
        <p:nvCxnSpPr>
          <p:cNvPr id="16" name="直线箭头连接符 15"/>
          <p:cNvCxnSpPr/>
          <p:nvPr/>
        </p:nvCxnSpPr>
        <p:spPr>
          <a:xfrm flipV="1">
            <a:off x="8802348" y="1525308"/>
            <a:ext cx="651237" cy="665046"/>
          </a:xfrm>
          <a:prstGeom prst="straightConnector1">
            <a:avLst/>
          </a:prstGeom>
          <a:noFill/>
          <a:ln w="3492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文本框 16"/>
          <p:cNvSpPr txBox="1"/>
          <p:nvPr/>
        </p:nvSpPr>
        <p:spPr>
          <a:xfrm>
            <a:off x="1684315" y="3667822"/>
            <a:ext cx="223999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Makeflow</a:t>
            </a:r>
            <a:r>
              <a:rPr lang="zh-CN" altLang="en-US" b="1" dirty="0">
                <a:solidFill>
                  <a:schemeClr val="bg1"/>
                </a:solidFill>
              </a:rPr>
              <a:t>，</a:t>
            </a:r>
            <a:r>
              <a:rPr kumimoji="0" lang="en-US" altLang="zh-CN" b="1" i="0" u="none" strike="noStrike" cap="none" spc="0" normalizeH="0" baseline="0" dirty="0" err="1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Knime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……</a:t>
            </a:r>
            <a:endParaRPr kumimoji="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508129" y="3667822"/>
            <a:ext cx="2489996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Mesos</a:t>
            </a:r>
            <a:r>
              <a:rPr lang="zh-CN" altLang="en-US" b="1" dirty="0" smtClean="0">
                <a:solidFill>
                  <a:schemeClr val="bg1"/>
                </a:solidFill>
              </a:rPr>
              <a:t>，</a:t>
            </a: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Kubernetes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……</a:t>
            </a:r>
            <a:endParaRPr kumimoji="0" b="1" i="0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406444" y="3667822"/>
            <a:ext cx="2239991" cy="923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Work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Queue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err="1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SparkJobserver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b="1" dirty="0">
                <a:solidFill>
                  <a:schemeClr val="bg1"/>
                </a:solidFill>
              </a:rPr>
              <a:t>……</a:t>
            </a:r>
            <a:endParaRPr kumimoji="0" b="1" i="0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533800" y="2434766"/>
            <a:ext cx="2223081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Work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Queue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Other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Scheduling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Algorithm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b="1" dirty="0">
                <a:solidFill>
                  <a:schemeClr val="bg1"/>
                </a:solidFill>
              </a:rPr>
              <a:t>……</a:t>
            </a:r>
            <a:endParaRPr kumimoji="0" b="1" i="0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  <p:sp>
        <p:nvSpPr>
          <p:cNvPr id="21" name="左大括号 20"/>
          <p:cNvSpPr/>
          <p:nvPr/>
        </p:nvSpPr>
        <p:spPr>
          <a:xfrm rot="5400000">
            <a:off x="2668933" y="2361888"/>
            <a:ext cx="270753" cy="2239990"/>
          </a:xfrm>
          <a:prstGeom prst="leftBrac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2" name="左大括号 21"/>
          <p:cNvSpPr/>
          <p:nvPr/>
        </p:nvSpPr>
        <p:spPr>
          <a:xfrm rot="5400000">
            <a:off x="7450365" y="2361888"/>
            <a:ext cx="270753" cy="2239990"/>
          </a:xfrm>
          <a:prstGeom prst="leftBrac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3" name="左大括号 22"/>
          <p:cNvSpPr/>
          <p:nvPr/>
        </p:nvSpPr>
        <p:spPr>
          <a:xfrm rot="5400000">
            <a:off x="10281399" y="1413372"/>
            <a:ext cx="206561" cy="1701762"/>
          </a:xfrm>
          <a:prstGeom prst="leftBrac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353982" y="4612454"/>
            <a:ext cx="2500406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Spark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，</a:t>
            </a: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Spark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sym typeface="DengXian"/>
              </a:rPr>
              <a:t>ML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Hadoop</a:t>
            </a:r>
            <a:r>
              <a:rPr lang="zh-CN" altLang="en-US" b="1" dirty="0" smtClean="0">
                <a:solidFill>
                  <a:schemeClr val="bg1"/>
                </a:solidFill>
              </a:rPr>
              <a:t>，</a:t>
            </a:r>
            <a:r>
              <a:rPr lang="en-US" altLang="zh-CN" b="1" dirty="0" err="1" smtClean="0">
                <a:solidFill>
                  <a:schemeClr val="bg1"/>
                </a:solidFill>
              </a:rPr>
              <a:t>Hase</a:t>
            </a:r>
            <a:r>
              <a:rPr lang="zh-CN" altLang="en-US" b="1" dirty="0">
                <a:solidFill>
                  <a:schemeClr val="bg1"/>
                </a:solidFill>
              </a:rPr>
              <a:t>，</a:t>
            </a:r>
            <a:r>
              <a:rPr lang="en-US" altLang="zh-CN" b="1" dirty="0" smtClean="0">
                <a:solidFill>
                  <a:schemeClr val="bg1"/>
                </a:solidFill>
              </a:rPr>
              <a:t>……</a:t>
            </a:r>
            <a:endParaRPr kumimoji="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  <p:cxnSp>
        <p:nvCxnSpPr>
          <p:cNvPr id="10" name="直线箭头连接符 9"/>
          <p:cNvCxnSpPr/>
          <p:nvPr/>
        </p:nvCxnSpPr>
        <p:spPr>
          <a:xfrm>
            <a:off x="3348318" y="4129486"/>
            <a:ext cx="0" cy="482968"/>
          </a:xfrm>
          <a:prstGeom prst="straightConnector1">
            <a:avLst/>
          </a:prstGeom>
          <a:noFill/>
          <a:ln w="2222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4" name="文本框 33"/>
          <p:cNvSpPr txBox="1"/>
          <p:nvPr/>
        </p:nvSpPr>
        <p:spPr>
          <a:xfrm>
            <a:off x="8422093" y="4612454"/>
            <a:ext cx="2489996" cy="1477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Mesos</a:t>
            </a:r>
            <a:r>
              <a:rPr lang="zh-CN" altLang="en-US" b="1" dirty="0" smtClean="0">
                <a:solidFill>
                  <a:schemeClr val="bg1"/>
                </a:solidFill>
              </a:rPr>
              <a:t>？</a:t>
            </a:r>
            <a:endParaRPr lang="en-US" altLang="zh-CN" b="1" dirty="0" smtClean="0">
              <a:solidFill>
                <a:schemeClr val="bg1"/>
              </a:solidFill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Kubernetes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？</a:t>
            </a:r>
            <a:endParaRPr kumimoji="0" lang="en-US" altLang="zh-CN" b="1" i="0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b="1" dirty="0" err="1" smtClean="0">
                <a:solidFill>
                  <a:schemeClr val="bg1"/>
                </a:solidFill>
              </a:rPr>
              <a:t>Mesos</a:t>
            </a:r>
            <a:r>
              <a:rPr lang="zh-CN" altLang="en-US" b="1" dirty="0" smtClean="0">
                <a:solidFill>
                  <a:schemeClr val="bg1"/>
                </a:solidFill>
              </a:rPr>
              <a:t> </a:t>
            </a:r>
            <a:r>
              <a:rPr lang="en-US" altLang="zh-CN" b="1" dirty="0" smtClean="0">
                <a:solidFill>
                  <a:schemeClr val="bg1"/>
                </a:solidFill>
              </a:rPr>
              <a:t>+</a:t>
            </a:r>
            <a:r>
              <a:rPr lang="zh-CN" altLang="en-US" b="1" dirty="0" smtClean="0">
                <a:solidFill>
                  <a:schemeClr val="bg1"/>
                </a:solidFill>
              </a:rPr>
              <a:t> </a:t>
            </a:r>
            <a:r>
              <a:rPr lang="en-US" altLang="zh-CN" b="1" dirty="0" smtClean="0">
                <a:solidFill>
                  <a:schemeClr val="bg1"/>
                </a:solidFill>
              </a:rPr>
              <a:t>Kubernetes</a:t>
            </a:r>
            <a:r>
              <a:rPr lang="zh-CN" altLang="en-US" b="1" dirty="0" smtClean="0">
                <a:solidFill>
                  <a:schemeClr val="bg1"/>
                </a:solidFill>
              </a:rPr>
              <a:t>？</a:t>
            </a:r>
            <a:endParaRPr kumimoji="0" lang="en-US" altLang="zh-CN" b="1" i="0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Yarn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+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Kubernetes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？</a:t>
            </a:r>
            <a:endParaRPr kumimoji="0" lang="en-US" altLang="zh-CN" b="1" i="0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……</a:t>
            </a:r>
            <a:endParaRPr kumimoji="0" b="1" i="0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  <p:cxnSp>
        <p:nvCxnSpPr>
          <p:cNvPr id="26" name="肘形连接符 25"/>
          <p:cNvCxnSpPr>
            <a:endCxn id="34" idx="1"/>
          </p:cNvCxnSpPr>
          <p:nvPr/>
        </p:nvCxnSpPr>
        <p:spPr>
          <a:xfrm rot="16200000" flipH="1">
            <a:off x="7449132" y="4378155"/>
            <a:ext cx="1228389" cy="717533"/>
          </a:xfrm>
          <a:prstGeom prst="bentConnector2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0" name="文本框 39"/>
          <p:cNvSpPr txBox="1"/>
          <p:nvPr/>
        </p:nvSpPr>
        <p:spPr>
          <a:xfrm>
            <a:off x="3868729" y="5602506"/>
            <a:ext cx="250040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sym typeface="DengXian"/>
              </a:rPr>
              <a:t>All</a:t>
            </a: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sym typeface="DengXian"/>
              </a:rPr>
              <a:t>workflow</a:t>
            </a:r>
            <a:r>
              <a:rPr kumimoji="0" lang="zh-CN" altLang="en-US" b="1" i="0" strike="noStrike" cap="none" spc="0" normalizeH="0" baseline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sym typeface="DengXian"/>
              </a:rPr>
              <a:t>？</a:t>
            </a:r>
            <a:endParaRPr kumimoji="0" b="1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sym typeface="DengXian"/>
            </a:endParaRPr>
          </a:p>
        </p:txBody>
      </p:sp>
      <p:cxnSp>
        <p:nvCxnSpPr>
          <p:cNvPr id="43" name="肘形连接符 42"/>
          <p:cNvCxnSpPr/>
          <p:nvPr/>
        </p:nvCxnSpPr>
        <p:spPr>
          <a:xfrm>
            <a:off x="3348318" y="5351116"/>
            <a:ext cx="520411" cy="436055"/>
          </a:xfrm>
          <a:prstGeom prst="bentConnector3">
            <a:avLst>
              <a:gd name="adj1" fmla="val 905"/>
            </a:avLst>
          </a:prstGeom>
          <a:noFill/>
          <a:ln w="12700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4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9"/>
            <a:ext cx="12192001" cy="6856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9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91" y="583142"/>
            <a:ext cx="1137059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线条"/>
          <p:cNvSpPr/>
          <p:nvPr/>
        </p:nvSpPr>
        <p:spPr>
          <a:xfrm>
            <a:off x="2441382" y="2366335"/>
            <a:ext cx="7309235" cy="1"/>
          </a:xfrm>
          <a:prstGeom prst="line">
            <a:avLst/>
          </a:prstGeom>
          <a:ln w="25400">
            <a:solidFill>
              <a:srgbClr val="07A1D7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1" name="线条"/>
          <p:cNvSpPr/>
          <p:nvPr/>
        </p:nvSpPr>
        <p:spPr>
          <a:xfrm>
            <a:off x="2459203" y="4319842"/>
            <a:ext cx="7434387" cy="1"/>
          </a:xfrm>
          <a:prstGeom prst="line">
            <a:avLst/>
          </a:prstGeom>
          <a:ln w="25400">
            <a:solidFill>
              <a:srgbClr val="07A1D7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82" name="图像" descr="图像"/>
          <p:cNvPicPr>
            <a:picLocks noChangeAspect="1"/>
          </p:cNvPicPr>
          <p:nvPr/>
        </p:nvPicPr>
        <p:blipFill>
          <a:blip r:embed="rId4">
            <a:alphaModFix amt="80344"/>
          </a:blip>
          <a:stretch>
            <a:fillRect/>
          </a:stretch>
        </p:blipFill>
        <p:spPr>
          <a:xfrm>
            <a:off x="2378807" y="2818309"/>
            <a:ext cx="7434386" cy="1036860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圆形"/>
          <p:cNvSpPr/>
          <p:nvPr/>
        </p:nvSpPr>
        <p:spPr>
          <a:xfrm>
            <a:off x="4954580" y="5267630"/>
            <a:ext cx="79847" cy="79847"/>
          </a:xfrm>
          <a:prstGeom prst="ellipse">
            <a:avLst/>
          </a:prstGeom>
          <a:solidFill>
            <a:srgbClr val="07A0D6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85" name="圆形"/>
          <p:cNvSpPr/>
          <p:nvPr/>
        </p:nvSpPr>
        <p:spPr>
          <a:xfrm>
            <a:off x="7157573" y="5267630"/>
            <a:ext cx="79847" cy="79847"/>
          </a:xfrm>
          <a:prstGeom prst="ellipse">
            <a:avLst/>
          </a:prstGeom>
          <a:solidFill>
            <a:srgbClr val="99D64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PT-封面211.jpg" descr="PPT-封面211.jpg"/>
          <p:cNvPicPr>
            <a:picLocks noChangeAspect="1"/>
          </p:cNvPicPr>
          <p:nvPr/>
        </p:nvPicPr>
        <p:blipFill>
          <a:blip r:embed="rId2"/>
          <a:srcRect l="7" r="7"/>
          <a:stretch>
            <a:fillRect/>
          </a:stretch>
        </p:blipFill>
        <p:spPr>
          <a:xfrm>
            <a:off x="928" y="980"/>
            <a:ext cx="12190144" cy="6856040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CONTENTS"/>
          <p:cNvSpPr txBox="1"/>
          <p:nvPr/>
        </p:nvSpPr>
        <p:spPr>
          <a:xfrm>
            <a:off x="4905502" y="807110"/>
            <a:ext cx="2565401" cy="510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 b="1" spc="359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CONTENTS</a:t>
            </a:r>
          </a:p>
        </p:txBody>
      </p:sp>
      <p:sp>
        <p:nvSpPr>
          <p:cNvPr id="102" name="目  录"/>
          <p:cNvSpPr txBox="1"/>
          <p:nvPr/>
        </p:nvSpPr>
        <p:spPr>
          <a:xfrm>
            <a:off x="5648484" y="1237456"/>
            <a:ext cx="1079436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500" spc="299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t>目  录</a:t>
            </a:r>
          </a:p>
        </p:txBody>
      </p:sp>
      <p:sp>
        <p:nvSpPr>
          <p:cNvPr id="103" name="线条"/>
          <p:cNvSpPr/>
          <p:nvPr/>
        </p:nvSpPr>
        <p:spPr>
          <a:xfrm flipV="1">
            <a:off x="4776907" y="1443186"/>
            <a:ext cx="1" cy="4870541"/>
          </a:xfrm>
          <a:prstGeom prst="line">
            <a:avLst/>
          </a:prstGeom>
          <a:ln w="25400">
            <a:solidFill>
              <a:srgbClr val="111214"/>
            </a:solidFill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" name="标题"/>
          <p:cNvSpPr txBox="1"/>
          <p:nvPr/>
        </p:nvSpPr>
        <p:spPr>
          <a:xfrm>
            <a:off x="3485849" y="3145374"/>
            <a:ext cx="2034966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b="1" spc="215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 smtClean="0"/>
              <a:t>Introduction</a:t>
            </a:r>
            <a:endParaRPr dirty="0"/>
          </a:p>
        </p:txBody>
      </p:sp>
      <p:sp>
        <p:nvSpPr>
          <p:cNvPr id="105" name="1"/>
          <p:cNvSpPr txBox="1"/>
          <p:nvPr/>
        </p:nvSpPr>
        <p:spPr>
          <a:xfrm>
            <a:off x="2568370" y="2577102"/>
            <a:ext cx="598560" cy="1078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1</a:t>
            </a:r>
          </a:p>
        </p:txBody>
      </p:sp>
      <p:sp>
        <p:nvSpPr>
          <p:cNvPr id="107" name="线条"/>
          <p:cNvSpPr/>
          <p:nvPr/>
        </p:nvSpPr>
        <p:spPr>
          <a:xfrm flipV="1">
            <a:off x="3201601" y="2786283"/>
            <a:ext cx="151013" cy="714530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08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5754" y="2458671"/>
            <a:ext cx="718633" cy="622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9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125753" y="4741834"/>
            <a:ext cx="718634" cy="622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0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9661874" y="4741834"/>
            <a:ext cx="718634" cy="622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661874" y="2718297"/>
            <a:ext cx="718634" cy="622661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标题"/>
          <p:cNvSpPr txBox="1"/>
          <p:nvPr/>
        </p:nvSpPr>
        <p:spPr>
          <a:xfrm>
            <a:off x="7685238" y="3131876"/>
            <a:ext cx="1498806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pc="215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 err="1"/>
              <a:t>Mesos</a:t>
            </a:r>
            <a:r>
              <a:rPr lang="zh-CN" altLang="en-US" dirty="0"/>
              <a:t>简介</a:t>
            </a:r>
            <a:endParaRPr lang="en-US" altLang="zh-CN" dirty="0"/>
          </a:p>
          <a:p>
            <a:endParaRPr dirty="0"/>
          </a:p>
        </p:txBody>
      </p:sp>
      <p:sp>
        <p:nvSpPr>
          <p:cNvPr id="113" name="2"/>
          <p:cNvSpPr txBox="1"/>
          <p:nvPr/>
        </p:nvSpPr>
        <p:spPr>
          <a:xfrm>
            <a:off x="6757414" y="2577102"/>
            <a:ext cx="598561" cy="1078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2</a:t>
            </a:r>
          </a:p>
        </p:txBody>
      </p:sp>
      <p:sp>
        <p:nvSpPr>
          <p:cNvPr id="115" name="线条"/>
          <p:cNvSpPr/>
          <p:nvPr/>
        </p:nvSpPr>
        <p:spPr>
          <a:xfrm flipV="1">
            <a:off x="7390644" y="2786283"/>
            <a:ext cx="151013" cy="714530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6" name="标题"/>
          <p:cNvSpPr txBox="1"/>
          <p:nvPr/>
        </p:nvSpPr>
        <p:spPr>
          <a:xfrm>
            <a:off x="3496195" y="4670802"/>
            <a:ext cx="2685028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pc="215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 smtClean="0"/>
              <a:t>Challenge</a:t>
            </a:r>
            <a:r>
              <a:rPr lang="zh-CN" altLang="en-US" dirty="0" smtClean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Solve</a:t>
            </a:r>
            <a:endParaRPr dirty="0"/>
          </a:p>
        </p:txBody>
      </p:sp>
      <p:sp>
        <p:nvSpPr>
          <p:cNvPr id="117" name="3"/>
          <p:cNvSpPr txBox="1"/>
          <p:nvPr/>
        </p:nvSpPr>
        <p:spPr>
          <a:xfrm>
            <a:off x="2568370" y="4116027"/>
            <a:ext cx="598560" cy="1078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defRPr>
                <a:solidFill>
                  <a:srgbClr val="000000"/>
                </a:solidFill>
              </a:defRPr>
            </a:pPr>
            <a:r>
              <a:rPr dirty="0">
                <a:solidFill>
                  <a:srgbClr val="FFFFFF"/>
                </a:solidFill>
              </a:rPr>
              <a:t>3</a:t>
            </a:r>
          </a:p>
        </p:txBody>
      </p:sp>
      <p:sp>
        <p:nvSpPr>
          <p:cNvPr id="119" name="线条"/>
          <p:cNvSpPr/>
          <p:nvPr/>
        </p:nvSpPr>
        <p:spPr>
          <a:xfrm flipV="1">
            <a:off x="3201601" y="4325208"/>
            <a:ext cx="151013" cy="714530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0" name="标题"/>
          <p:cNvSpPr txBox="1"/>
          <p:nvPr/>
        </p:nvSpPr>
        <p:spPr>
          <a:xfrm>
            <a:off x="7685238" y="4670804"/>
            <a:ext cx="1012776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pc="215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 smtClean="0"/>
              <a:t>Future</a:t>
            </a:r>
            <a:endParaRPr dirty="0"/>
          </a:p>
        </p:txBody>
      </p:sp>
      <p:sp>
        <p:nvSpPr>
          <p:cNvPr id="121" name="4"/>
          <p:cNvSpPr txBox="1"/>
          <p:nvPr/>
        </p:nvSpPr>
        <p:spPr>
          <a:xfrm>
            <a:off x="6757414" y="4116027"/>
            <a:ext cx="598561" cy="1078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defRPr>
                <a:solidFill>
                  <a:srgbClr val="000000"/>
                </a:solidFill>
              </a:defRPr>
            </a:pPr>
            <a:r>
              <a:rPr>
                <a:solidFill>
                  <a:srgbClr val="FFFFFF"/>
                </a:solidFill>
              </a:rPr>
              <a:t>4</a:t>
            </a:r>
          </a:p>
        </p:txBody>
      </p:sp>
      <p:sp>
        <p:nvSpPr>
          <p:cNvPr id="123" name="线条"/>
          <p:cNvSpPr/>
          <p:nvPr/>
        </p:nvSpPr>
        <p:spPr>
          <a:xfrm flipV="1">
            <a:off x="7390644" y="4325208"/>
            <a:ext cx="151013" cy="714530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24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91" y="583142"/>
            <a:ext cx="1137059" cy="5018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"/>
            <a:ext cx="12192001" cy="6856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图像" descr="图像"/>
          <p:cNvPicPr>
            <a:picLocks noChangeAspect="1"/>
          </p:cNvPicPr>
          <p:nvPr/>
        </p:nvPicPr>
        <p:blipFill>
          <a:blip r:embed="rId3">
            <a:alphaModFix amt="48372"/>
          </a:blip>
          <a:stretch>
            <a:fillRect/>
          </a:stretch>
        </p:blipFill>
        <p:spPr>
          <a:xfrm>
            <a:off x="5218855" y="1391236"/>
            <a:ext cx="1754290" cy="2141462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圆形"/>
          <p:cNvSpPr/>
          <p:nvPr/>
        </p:nvSpPr>
        <p:spPr>
          <a:xfrm>
            <a:off x="5593675" y="1785719"/>
            <a:ext cx="1004650" cy="1004650"/>
          </a:xfrm>
          <a:prstGeom prst="ellipse">
            <a:avLst/>
          </a:prstGeom>
          <a:solidFill>
            <a:srgbClr val="11121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9" name="01"/>
          <p:cNvSpPr txBox="1"/>
          <p:nvPr/>
        </p:nvSpPr>
        <p:spPr>
          <a:xfrm>
            <a:off x="5704899" y="1941145"/>
            <a:ext cx="782202" cy="769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01</a:t>
            </a:r>
          </a:p>
        </p:txBody>
      </p:sp>
      <p:sp>
        <p:nvSpPr>
          <p:cNvPr id="130" name="第一模块标题"/>
          <p:cNvSpPr txBox="1"/>
          <p:nvPr/>
        </p:nvSpPr>
        <p:spPr>
          <a:xfrm>
            <a:off x="4556123" y="3822334"/>
            <a:ext cx="3079752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 b="1" spc="359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Introduction</a:t>
            </a:r>
          </a:p>
        </p:txBody>
      </p:sp>
      <p:sp>
        <p:nvSpPr>
          <p:cNvPr id="131" name="线条"/>
          <p:cNvSpPr/>
          <p:nvPr/>
        </p:nvSpPr>
        <p:spPr>
          <a:xfrm flipV="1">
            <a:off x="6095999" y="3597509"/>
            <a:ext cx="1" cy="160014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33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91" y="583142"/>
            <a:ext cx="1137059" cy="5018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9"/>
            <a:ext cx="12192001" cy="6856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267" y="6111469"/>
            <a:ext cx="1137058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矩形"/>
          <p:cNvSpPr/>
          <p:nvPr/>
        </p:nvSpPr>
        <p:spPr>
          <a:xfrm>
            <a:off x="-34721" y="561634"/>
            <a:ext cx="209561" cy="596224"/>
          </a:xfrm>
          <a:prstGeom prst="rect">
            <a:avLst/>
          </a:prstGeom>
          <a:solidFill>
            <a:srgbClr val="9AD744">
              <a:alpha val="59552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6" name="01"/>
          <p:cNvSpPr txBox="1"/>
          <p:nvPr/>
        </p:nvSpPr>
        <p:spPr>
          <a:xfrm>
            <a:off x="354327" y="456113"/>
            <a:ext cx="810455" cy="807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01</a:t>
            </a:r>
          </a:p>
        </p:txBody>
      </p:sp>
      <p:sp>
        <p:nvSpPr>
          <p:cNvPr id="167" name="第一模块标题"/>
          <p:cNvSpPr txBox="1"/>
          <p:nvPr/>
        </p:nvSpPr>
        <p:spPr>
          <a:xfrm>
            <a:off x="1466562" y="507933"/>
            <a:ext cx="1631214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Introduction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8" name="文本框 4"/>
          <p:cNvSpPr txBox="1"/>
          <p:nvPr/>
        </p:nvSpPr>
        <p:spPr>
          <a:xfrm>
            <a:off x="1484284" y="827502"/>
            <a:ext cx="3778516" cy="442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90000"/>
              </a:lnSpc>
              <a:defRPr sz="1400" spc="98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9" name="线条"/>
          <p:cNvSpPr/>
          <p:nvPr/>
        </p:nvSpPr>
        <p:spPr>
          <a:xfrm flipV="1">
            <a:off x="1217762" y="563740"/>
            <a:ext cx="213541" cy="592013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矩形 3"/>
          <p:cNvSpPr>
            <a:spLocks/>
          </p:cNvSpPr>
          <p:nvPr/>
        </p:nvSpPr>
        <p:spPr>
          <a:xfrm>
            <a:off x="1587705" y="2224730"/>
            <a:ext cx="2433213" cy="97200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Workflow</a:t>
            </a: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 </a:t>
            </a: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System</a:t>
            </a:r>
            <a:endParaRPr kumimoji="0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14" name="矩形 13"/>
          <p:cNvSpPr>
            <a:spLocks/>
          </p:cNvSpPr>
          <p:nvPr/>
        </p:nvSpPr>
        <p:spPr>
          <a:xfrm>
            <a:off x="6369135" y="2190354"/>
            <a:ext cx="2433213" cy="97200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Container</a:t>
            </a: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 </a:t>
            </a: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Resource</a:t>
            </a:r>
            <a:r>
              <a:rPr kumimoji="0" lang="zh-CN" altLang="en-US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 </a:t>
            </a: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Management</a:t>
            </a:r>
            <a:endParaRPr kumimoji="0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984334" y="2224730"/>
            <a:ext cx="403412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engXian"/>
              </a:rPr>
              <a:t>+</a:t>
            </a:r>
            <a:endParaRPr kumimoji="0" sz="48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22" name="矩形 21"/>
          <p:cNvSpPr>
            <a:spLocks/>
          </p:cNvSpPr>
          <p:nvPr/>
        </p:nvSpPr>
        <p:spPr>
          <a:xfrm>
            <a:off x="9453585" y="1063644"/>
            <a:ext cx="1768740" cy="923328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/>
            <a:r>
              <a:rPr lang="en-US" altLang="zh-CN" dirty="0"/>
              <a:t>Custom Scheduling Framework</a:t>
            </a:r>
            <a:endParaRPr kumimoji="0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cxnSp>
        <p:nvCxnSpPr>
          <p:cNvPr id="13" name="直线箭头连接符 12"/>
          <p:cNvCxnSpPr>
            <a:endCxn id="22" idx="1"/>
          </p:cNvCxnSpPr>
          <p:nvPr/>
        </p:nvCxnSpPr>
        <p:spPr>
          <a:xfrm flipV="1">
            <a:off x="8802348" y="1525308"/>
            <a:ext cx="651237" cy="665046"/>
          </a:xfrm>
          <a:prstGeom prst="straightConnector1">
            <a:avLst/>
          </a:prstGeom>
          <a:noFill/>
          <a:ln w="34925" cap="flat">
            <a:solidFill>
              <a:schemeClr val="accent1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文本框 18"/>
          <p:cNvSpPr txBox="1"/>
          <p:nvPr/>
        </p:nvSpPr>
        <p:spPr>
          <a:xfrm>
            <a:off x="1684315" y="4151914"/>
            <a:ext cx="223999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sng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Makeflow</a:t>
            </a:r>
            <a:r>
              <a:rPr lang="zh-CN" altLang="en-US" b="1" dirty="0">
                <a:solidFill>
                  <a:schemeClr val="bg1"/>
                </a:solidFill>
              </a:rPr>
              <a:t>，</a:t>
            </a:r>
            <a:r>
              <a:rPr kumimoji="0" lang="en-US" altLang="zh-CN" b="1" i="0" u="none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Knime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……</a:t>
            </a:r>
            <a:endParaRPr kumimoji="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602258" y="4151914"/>
            <a:ext cx="2489996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sng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Mesos</a:t>
            </a:r>
            <a:r>
              <a:rPr lang="zh-CN" altLang="en-US" b="1" dirty="0" smtClean="0">
                <a:solidFill>
                  <a:schemeClr val="bg1"/>
                </a:solidFill>
              </a:rPr>
              <a:t>，</a:t>
            </a:r>
            <a:r>
              <a:rPr kumimoji="0" lang="en-US" altLang="zh-CN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Kubernetes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……</a:t>
            </a:r>
            <a:endParaRPr kumimoji="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488625" y="4033534"/>
            <a:ext cx="2239991" cy="923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sng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sym typeface="DengXian"/>
              </a:rPr>
              <a:t>Work</a:t>
            </a:r>
            <a:r>
              <a:rPr kumimoji="0" lang="zh-CN" altLang="en-US" b="1" i="0" u="sng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u="sng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sym typeface="DengXian"/>
              </a:rPr>
              <a:t>Queue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u="none" strike="noStrike" cap="none" spc="0" normalizeH="0" baseline="0" dirty="0" smtClean="0">
              <a:ln>
                <a:noFill/>
              </a:ln>
              <a:solidFill>
                <a:schemeClr val="accent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none" strike="noStrike" cap="none" spc="0" normalizeH="0" baseline="0" dirty="0" err="1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sym typeface="DengXian"/>
              </a:rPr>
              <a:t>SparkJobserver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u="none" strike="noStrike" cap="none" spc="0" normalizeH="0" baseline="0" dirty="0" smtClean="0">
              <a:ln>
                <a:noFill/>
              </a:ln>
              <a:solidFill>
                <a:schemeClr val="accent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b="1" dirty="0">
                <a:solidFill>
                  <a:schemeClr val="accent1"/>
                </a:solidFill>
              </a:rPr>
              <a:t>……</a:t>
            </a:r>
            <a:endParaRPr kumimoji="0" b="1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sym typeface="DengXian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533800" y="2434766"/>
            <a:ext cx="2223081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sng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Work</a:t>
            </a:r>
            <a:r>
              <a:rPr kumimoji="0" lang="zh-CN" altLang="en-US" b="1" i="0" u="sng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u="sng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Queue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Other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Scheduling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 </a:t>
            </a:r>
            <a:r>
              <a:rPr kumimoji="0" lang="en-US" altLang="zh-CN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Algorithm</a:t>
            </a:r>
            <a:r>
              <a:rPr kumimoji="0" lang="zh-CN" alt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，</a:t>
            </a:r>
            <a:endParaRPr kumimoji="0" lang="en-US" altLang="zh-CN" b="1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b="1" dirty="0">
                <a:solidFill>
                  <a:schemeClr val="bg1"/>
                </a:solidFill>
              </a:rPr>
              <a:t>……</a:t>
            </a:r>
            <a:endParaRPr kumimoji="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  <p:sp>
        <p:nvSpPr>
          <p:cNvPr id="20" name="左大括号 19"/>
          <p:cNvSpPr/>
          <p:nvPr/>
        </p:nvSpPr>
        <p:spPr>
          <a:xfrm rot="5400000">
            <a:off x="2668933" y="2496358"/>
            <a:ext cx="270753" cy="2239990"/>
          </a:xfrm>
          <a:prstGeom prst="leftBrac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3" name="左大括号 32"/>
          <p:cNvSpPr/>
          <p:nvPr/>
        </p:nvSpPr>
        <p:spPr>
          <a:xfrm rot="5400000">
            <a:off x="7450365" y="2496358"/>
            <a:ext cx="270753" cy="2239990"/>
          </a:xfrm>
          <a:prstGeom prst="leftBrac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4" name="左大括号 33"/>
          <p:cNvSpPr/>
          <p:nvPr/>
        </p:nvSpPr>
        <p:spPr>
          <a:xfrm rot="5400000">
            <a:off x="10281399" y="1413372"/>
            <a:ext cx="206561" cy="1701762"/>
          </a:xfrm>
          <a:prstGeom prst="leftBrac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9401755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"/>
            <a:ext cx="12192001" cy="6856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图像" descr="图像"/>
          <p:cNvPicPr>
            <a:picLocks noChangeAspect="1"/>
          </p:cNvPicPr>
          <p:nvPr/>
        </p:nvPicPr>
        <p:blipFill>
          <a:blip r:embed="rId3">
            <a:alphaModFix amt="48203"/>
          </a:blip>
          <a:stretch>
            <a:fillRect/>
          </a:stretch>
        </p:blipFill>
        <p:spPr>
          <a:xfrm>
            <a:off x="5218855" y="1391236"/>
            <a:ext cx="1754290" cy="2141462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圆形"/>
          <p:cNvSpPr/>
          <p:nvPr/>
        </p:nvSpPr>
        <p:spPr>
          <a:xfrm>
            <a:off x="5593675" y="1785719"/>
            <a:ext cx="1004650" cy="1004650"/>
          </a:xfrm>
          <a:prstGeom prst="ellipse">
            <a:avLst/>
          </a:prstGeom>
          <a:solidFill>
            <a:srgbClr val="11121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8" name="02"/>
          <p:cNvSpPr txBox="1"/>
          <p:nvPr/>
        </p:nvSpPr>
        <p:spPr>
          <a:xfrm>
            <a:off x="5704899" y="1941145"/>
            <a:ext cx="782202" cy="769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02</a:t>
            </a:r>
          </a:p>
        </p:txBody>
      </p:sp>
      <p:sp>
        <p:nvSpPr>
          <p:cNvPr id="139" name="第二模块标题"/>
          <p:cNvSpPr txBox="1"/>
          <p:nvPr/>
        </p:nvSpPr>
        <p:spPr>
          <a:xfrm>
            <a:off x="4878006" y="3927181"/>
            <a:ext cx="2435986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 b="1" spc="359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Mesos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简介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40" name="线条"/>
          <p:cNvSpPr/>
          <p:nvPr/>
        </p:nvSpPr>
        <p:spPr>
          <a:xfrm flipV="1">
            <a:off x="6095999" y="3597509"/>
            <a:ext cx="1" cy="160014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142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391" y="583142"/>
            <a:ext cx="1137059" cy="5018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"/>
            <a:ext cx="12192001" cy="6856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267" y="6111469"/>
            <a:ext cx="1137058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矩形"/>
          <p:cNvSpPr/>
          <p:nvPr/>
        </p:nvSpPr>
        <p:spPr>
          <a:xfrm>
            <a:off x="-53275" y="561634"/>
            <a:ext cx="228115" cy="596224"/>
          </a:xfrm>
          <a:prstGeom prst="rect">
            <a:avLst/>
          </a:prstGeom>
          <a:solidFill>
            <a:srgbClr val="9AD74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7" name="0X"/>
          <p:cNvSpPr txBox="1"/>
          <p:nvPr/>
        </p:nvSpPr>
        <p:spPr>
          <a:xfrm>
            <a:off x="354327" y="456113"/>
            <a:ext cx="804064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0</a:t>
            </a:r>
            <a:r>
              <a:rPr lang="en-US" altLang="zh-CN" dirty="0"/>
              <a:t>2</a:t>
            </a:r>
            <a:endParaRPr dirty="0"/>
          </a:p>
        </p:txBody>
      </p:sp>
      <p:sp>
        <p:nvSpPr>
          <p:cNvPr id="228" name="图片说明事例"/>
          <p:cNvSpPr txBox="1"/>
          <p:nvPr/>
        </p:nvSpPr>
        <p:spPr>
          <a:xfrm>
            <a:off x="1466562" y="507933"/>
            <a:ext cx="1371527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Mesos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简介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29" name="文本框 4"/>
          <p:cNvSpPr txBox="1"/>
          <p:nvPr/>
        </p:nvSpPr>
        <p:spPr>
          <a:xfrm>
            <a:off x="1484284" y="827502"/>
            <a:ext cx="3778516" cy="442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90000"/>
              </a:lnSpc>
              <a:defRPr sz="1400" spc="98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rchitecture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30" name="线条"/>
          <p:cNvSpPr/>
          <p:nvPr/>
        </p:nvSpPr>
        <p:spPr>
          <a:xfrm flipV="1">
            <a:off x="1217762" y="563740"/>
            <a:ext cx="213541" cy="592013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089" y="1589115"/>
            <a:ext cx="6643681" cy="428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9725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PT-封面2112.jpg" descr="PPT-封面21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9"/>
            <a:ext cx="12192001" cy="6856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267" y="6111469"/>
            <a:ext cx="1137058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矩形"/>
          <p:cNvSpPr/>
          <p:nvPr/>
        </p:nvSpPr>
        <p:spPr>
          <a:xfrm>
            <a:off x="-53275" y="561634"/>
            <a:ext cx="228115" cy="596224"/>
          </a:xfrm>
          <a:prstGeom prst="rect">
            <a:avLst/>
          </a:prstGeom>
          <a:solidFill>
            <a:srgbClr val="9AD74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7" name="0X"/>
          <p:cNvSpPr txBox="1"/>
          <p:nvPr/>
        </p:nvSpPr>
        <p:spPr>
          <a:xfrm>
            <a:off x="354327" y="456113"/>
            <a:ext cx="804064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0</a:t>
            </a:r>
            <a:r>
              <a:rPr lang="en-US" altLang="zh-CN" dirty="0"/>
              <a:t>2</a:t>
            </a:r>
            <a:endParaRPr dirty="0"/>
          </a:p>
        </p:txBody>
      </p:sp>
      <p:sp>
        <p:nvSpPr>
          <p:cNvPr id="228" name="图片说明事例"/>
          <p:cNvSpPr txBox="1"/>
          <p:nvPr/>
        </p:nvSpPr>
        <p:spPr>
          <a:xfrm>
            <a:off x="1466562" y="507933"/>
            <a:ext cx="1371527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Mesos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简介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29" name="文本框 4"/>
          <p:cNvSpPr txBox="1"/>
          <p:nvPr/>
        </p:nvSpPr>
        <p:spPr>
          <a:xfrm>
            <a:off x="1484284" y="827502"/>
            <a:ext cx="3778516" cy="442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90000"/>
              </a:lnSpc>
              <a:defRPr sz="1400" spc="98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S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chedule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30" name="线条"/>
          <p:cNvSpPr/>
          <p:nvPr/>
        </p:nvSpPr>
        <p:spPr>
          <a:xfrm flipV="1">
            <a:off x="1217762" y="563740"/>
            <a:ext cx="213541" cy="592013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089" y="2073207"/>
            <a:ext cx="2424711" cy="30181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667" y="2073207"/>
            <a:ext cx="2348556" cy="3018100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3022809" y="5456276"/>
            <a:ext cx="2239991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静态分配，长期占有</a:t>
            </a:r>
            <a:endParaRPr kumimoji="0" b="1" i="0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298232" y="5439602"/>
            <a:ext cx="2239991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动态</a:t>
            </a:r>
            <a:r>
              <a:rPr kumimoji="0" lang="zh-CN" altLang="en-US" b="1" i="0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申请，用完释放</a:t>
            </a:r>
            <a:endParaRPr kumimoji="0" b="1" i="0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  <p:sp>
        <p:nvSpPr>
          <p:cNvPr id="30" name="左大括号 29"/>
          <p:cNvSpPr/>
          <p:nvPr/>
        </p:nvSpPr>
        <p:spPr>
          <a:xfrm rot="5400000">
            <a:off x="6119594" y="-590490"/>
            <a:ext cx="293471" cy="4867838"/>
          </a:xfrm>
          <a:prstGeom prst="leftBrac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146333" y="1103726"/>
            <a:ext cx="2239991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800" b="1" i="0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DengXian"/>
              </a:rPr>
              <a:t>二级调度</a:t>
            </a:r>
            <a:endParaRPr kumimoji="0" sz="2800" b="1" i="0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engXian"/>
            </a:endParaRPr>
          </a:p>
        </p:txBody>
      </p:sp>
    </p:spTree>
    <p:extLst>
      <p:ext uri="{BB962C8B-B14F-4D97-AF65-F5344CB8AC3E}">
        <p14:creationId xmlns:p14="http://schemas.microsoft.com/office/powerpoint/2010/main" val="427948155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PT-封面2112.jpg" descr="PPT-封面211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59"/>
            <a:ext cx="12192001" cy="6856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5267" y="6111469"/>
            <a:ext cx="1137058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矩形"/>
          <p:cNvSpPr/>
          <p:nvPr/>
        </p:nvSpPr>
        <p:spPr>
          <a:xfrm>
            <a:off x="-53275" y="561634"/>
            <a:ext cx="228115" cy="596224"/>
          </a:xfrm>
          <a:prstGeom prst="rect">
            <a:avLst/>
          </a:prstGeom>
          <a:solidFill>
            <a:srgbClr val="9AD74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7" name="0X"/>
          <p:cNvSpPr txBox="1"/>
          <p:nvPr/>
        </p:nvSpPr>
        <p:spPr>
          <a:xfrm>
            <a:off x="354327" y="456113"/>
            <a:ext cx="804064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0</a:t>
            </a:r>
            <a:r>
              <a:rPr lang="en-US" altLang="zh-CN" dirty="0"/>
              <a:t>2</a:t>
            </a:r>
            <a:endParaRPr dirty="0"/>
          </a:p>
        </p:txBody>
      </p:sp>
      <p:sp>
        <p:nvSpPr>
          <p:cNvPr id="228" name="图片说明事例"/>
          <p:cNvSpPr txBox="1"/>
          <p:nvPr/>
        </p:nvSpPr>
        <p:spPr>
          <a:xfrm>
            <a:off x="1466562" y="507933"/>
            <a:ext cx="1371527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Mesos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简介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29" name="文本框 4"/>
          <p:cNvSpPr txBox="1"/>
          <p:nvPr/>
        </p:nvSpPr>
        <p:spPr>
          <a:xfrm>
            <a:off x="1484284" y="827502"/>
            <a:ext cx="3778516" cy="442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90000"/>
              </a:lnSpc>
              <a:defRPr sz="1400" spc="98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S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chedule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30" name="线条"/>
          <p:cNvSpPr/>
          <p:nvPr/>
        </p:nvSpPr>
        <p:spPr>
          <a:xfrm flipV="1">
            <a:off x="1217762" y="563740"/>
            <a:ext cx="213541" cy="592013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593" y="924689"/>
            <a:ext cx="5372887" cy="385365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373542" y="506055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一层在</a:t>
            </a:r>
            <a:r>
              <a:rPr lang="en-US" altLang="zh-CN" dirty="0">
                <a:solidFill>
                  <a:schemeClr val="bg1"/>
                </a:solidFill>
              </a:rPr>
              <a:t>Master</a:t>
            </a:r>
            <a:r>
              <a:rPr lang="zh-CN" altLang="en-US" dirty="0">
                <a:solidFill>
                  <a:schemeClr val="bg1"/>
                </a:solidFill>
              </a:rPr>
              <a:t>里面，</a:t>
            </a:r>
            <a:r>
              <a:rPr lang="en-US" altLang="zh-CN" dirty="0">
                <a:solidFill>
                  <a:schemeClr val="bg1"/>
                </a:solidFill>
              </a:rPr>
              <a:t>allocator</a:t>
            </a:r>
            <a:r>
              <a:rPr lang="zh-CN" altLang="en-US" dirty="0">
                <a:solidFill>
                  <a:schemeClr val="bg1"/>
                </a:solidFill>
              </a:rPr>
              <a:t>会将资源公平的分给每一个</a:t>
            </a:r>
            <a:r>
              <a:rPr lang="en-US" altLang="zh-CN" dirty="0" smtClean="0">
                <a:solidFill>
                  <a:schemeClr val="bg1"/>
                </a:solidFill>
              </a:rPr>
              <a:t>Framework</a:t>
            </a:r>
          </a:p>
          <a:p>
            <a:r>
              <a:rPr lang="zh-CN" altLang="en-US" dirty="0" smtClean="0">
                <a:solidFill>
                  <a:schemeClr val="bg1"/>
                </a:solidFill>
              </a:rPr>
              <a:t>二</a:t>
            </a:r>
            <a:r>
              <a:rPr lang="zh-CN" altLang="en-US" dirty="0">
                <a:solidFill>
                  <a:schemeClr val="bg1"/>
                </a:solidFill>
              </a:rPr>
              <a:t>层在</a:t>
            </a:r>
            <a:r>
              <a:rPr lang="en-US" altLang="zh-CN" dirty="0">
                <a:solidFill>
                  <a:schemeClr val="bg1"/>
                </a:solidFill>
              </a:rPr>
              <a:t>Framework</a:t>
            </a:r>
            <a:r>
              <a:rPr lang="zh-CN" altLang="en-US" dirty="0">
                <a:solidFill>
                  <a:schemeClr val="bg1"/>
                </a:solidFill>
              </a:rPr>
              <a:t>里面，</a:t>
            </a:r>
            <a:r>
              <a:rPr lang="en-US" altLang="zh-CN" dirty="0">
                <a:solidFill>
                  <a:schemeClr val="bg1"/>
                </a:solidFill>
              </a:rPr>
              <a:t>Framework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scheduler</a:t>
            </a:r>
            <a:r>
              <a:rPr lang="zh-CN" altLang="en-US" dirty="0">
                <a:solidFill>
                  <a:schemeClr val="bg1"/>
                </a:solidFill>
              </a:rPr>
              <a:t>将资源按规则分配给</a:t>
            </a:r>
            <a:r>
              <a:rPr lang="en-US" altLang="zh-CN" dirty="0">
                <a:solidFill>
                  <a:schemeClr val="bg1"/>
                </a:solidFill>
              </a:rPr>
              <a:t>Task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4837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PT-封面2112.jpg" descr="PPT-封面211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59"/>
            <a:ext cx="12192001" cy="6856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5267" y="6111469"/>
            <a:ext cx="1137058" cy="501892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矩形"/>
          <p:cNvSpPr/>
          <p:nvPr/>
        </p:nvSpPr>
        <p:spPr>
          <a:xfrm>
            <a:off x="-53275" y="561634"/>
            <a:ext cx="228115" cy="596224"/>
          </a:xfrm>
          <a:prstGeom prst="rect">
            <a:avLst/>
          </a:prstGeom>
          <a:solidFill>
            <a:srgbClr val="9AD74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227" name="0X"/>
          <p:cNvSpPr txBox="1"/>
          <p:nvPr/>
        </p:nvSpPr>
        <p:spPr>
          <a:xfrm>
            <a:off x="354327" y="456113"/>
            <a:ext cx="804064" cy="86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07A1D7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0</a:t>
            </a:r>
            <a:r>
              <a:rPr lang="en-US" altLang="zh-CN" dirty="0"/>
              <a:t>2</a:t>
            </a:r>
            <a:endParaRPr dirty="0"/>
          </a:p>
        </p:txBody>
      </p:sp>
      <p:sp>
        <p:nvSpPr>
          <p:cNvPr id="228" name="图片说明事例"/>
          <p:cNvSpPr txBox="1"/>
          <p:nvPr/>
        </p:nvSpPr>
        <p:spPr>
          <a:xfrm>
            <a:off x="1466562" y="507933"/>
            <a:ext cx="1371527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dirty="0" err="1" smtClean="0">
                <a:latin typeface="Microsoft YaHei" charset="-122"/>
                <a:ea typeface="Microsoft YaHei" charset="-122"/>
                <a:cs typeface="Microsoft YaHei" charset="-122"/>
              </a:rPr>
              <a:t>Mesos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简介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29" name="文本框 4"/>
          <p:cNvSpPr txBox="1"/>
          <p:nvPr/>
        </p:nvSpPr>
        <p:spPr>
          <a:xfrm>
            <a:off x="1484284" y="827502"/>
            <a:ext cx="3778516" cy="442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90000"/>
              </a:lnSpc>
              <a:defRPr sz="1400" spc="98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S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chedule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30" name="线条"/>
          <p:cNvSpPr/>
          <p:nvPr/>
        </p:nvSpPr>
        <p:spPr>
          <a:xfrm flipV="1">
            <a:off x="1217762" y="563740"/>
            <a:ext cx="213541" cy="592013"/>
          </a:xfrm>
          <a:prstGeom prst="line">
            <a:avLst/>
          </a:prstGeom>
          <a:ln w="12700">
            <a:solidFill>
              <a:srgbClr val="9AD74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" name="矩形 8"/>
          <p:cNvSpPr>
            <a:spLocks/>
          </p:cNvSpPr>
          <p:nvPr/>
        </p:nvSpPr>
        <p:spPr>
          <a:xfrm>
            <a:off x="1010241" y="2824026"/>
            <a:ext cx="1962319" cy="93600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altLang="zh-CN" dirty="0" smtClean="0"/>
              <a:t>9CPU</a:t>
            </a:r>
            <a:endParaRPr lang="en-US" altLang="zh-CN" dirty="0" smtClean="0"/>
          </a:p>
          <a:p>
            <a:pPr algn="ctr">
              <a:lnSpc>
                <a:spcPct val="150000"/>
              </a:lnSpc>
            </a:pPr>
            <a:r>
              <a:rPr lang="pt-BR" altLang="zh-CN" dirty="0" smtClean="0"/>
              <a:t>18GBRAM</a:t>
            </a:r>
            <a:endParaRPr kumimoji="0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2" name="笑脸 1"/>
          <p:cNvSpPr/>
          <p:nvPr/>
        </p:nvSpPr>
        <p:spPr>
          <a:xfrm>
            <a:off x="3836414" y="2570111"/>
            <a:ext cx="416859" cy="430306"/>
          </a:xfrm>
          <a:prstGeom prst="smileyFace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11" name="笑脸 10"/>
          <p:cNvSpPr/>
          <p:nvPr/>
        </p:nvSpPr>
        <p:spPr>
          <a:xfrm>
            <a:off x="3836415" y="3555470"/>
            <a:ext cx="416859" cy="430306"/>
          </a:xfrm>
          <a:prstGeom prst="smileyFace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12" name="矩形 11"/>
          <p:cNvSpPr>
            <a:spLocks/>
          </p:cNvSpPr>
          <p:nvPr/>
        </p:nvSpPr>
        <p:spPr>
          <a:xfrm>
            <a:off x="4657639" y="2570111"/>
            <a:ext cx="1962319" cy="507829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pt-BR" altLang="zh-CN" dirty="0" smtClean="0"/>
              <a:t>{1CPU</a:t>
            </a:r>
            <a:r>
              <a:rPr lang="pt-BR" altLang="zh-CN" dirty="0"/>
              <a:t>, 4GB}</a:t>
            </a:r>
            <a:endParaRPr kumimoji="0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13" name="矩形 12"/>
          <p:cNvSpPr>
            <a:spLocks/>
          </p:cNvSpPr>
          <p:nvPr/>
        </p:nvSpPr>
        <p:spPr>
          <a:xfrm>
            <a:off x="4657639" y="3467349"/>
            <a:ext cx="1962319" cy="507829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dirty="0" smtClean="0"/>
              <a:t>B</a:t>
            </a:r>
            <a:r>
              <a:rPr lang="zh-CN" altLang="en-US" dirty="0" smtClean="0"/>
              <a:t> </a:t>
            </a:r>
            <a:r>
              <a:rPr lang="pt-BR" altLang="zh-CN" dirty="0" smtClean="0"/>
              <a:t>{3CPU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pt-BR" altLang="zh-CN" dirty="0" smtClean="0"/>
              <a:t>1GB</a:t>
            </a:r>
            <a:r>
              <a:rPr lang="pt-BR" altLang="zh-CN" dirty="0"/>
              <a:t>}</a:t>
            </a:r>
            <a:endParaRPr kumimoji="0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50489" y="1559154"/>
            <a:ext cx="817432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sz="2000" b="1" dirty="0" smtClean="0">
                <a:solidFill>
                  <a:schemeClr val="bg1"/>
                </a:solidFill>
              </a:rPr>
              <a:t>DRF</a:t>
            </a:r>
            <a:r>
              <a:rPr lang="zh-CN" altLang="en-US" sz="2000" b="1" dirty="0">
                <a:solidFill>
                  <a:schemeClr val="bg1"/>
                </a:solidFill>
              </a:rPr>
              <a:t>（主导资源公平算法 </a:t>
            </a:r>
            <a:r>
              <a:rPr lang="en-US" altLang="zh-CN" sz="2000" b="1" dirty="0">
                <a:solidFill>
                  <a:schemeClr val="bg1"/>
                </a:solidFill>
              </a:rPr>
              <a:t>Dominant Resource Fairness</a:t>
            </a:r>
            <a:r>
              <a:rPr lang="zh-CN" altLang="en-US" sz="2000" b="1" dirty="0">
                <a:solidFill>
                  <a:schemeClr val="bg1"/>
                </a:solidFill>
              </a:rPr>
              <a:t>）</a:t>
            </a:r>
            <a:endParaRPr sz="2000" b="1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974106" y="2414863"/>
            <a:ext cx="42178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max(</a:t>
            </a:r>
            <a:r>
              <a:rPr lang="en-US" altLang="zh-CN" dirty="0" err="1">
                <a:solidFill>
                  <a:schemeClr val="bg1"/>
                </a:solidFill>
              </a:rPr>
              <a:t>x,y</a:t>
            </a:r>
            <a:r>
              <a:rPr lang="en-US" altLang="zh-CN" dirty="0">
                <a:solidFill>
                  <a:schemeClr val="bg1"/>
                </a:solidFill>
              </a:rPr>
              <a:t>) #(Maximize allocations)</a:t>
            </a: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subject </a:t>
            </a:r>
            <a:r>
              <a:rPr lang="en-US" altLang="zh-CN" dirty="0">
                <a:solidFill>
                  <a:schemeClr val="bg1"/>
                </a:solidFill>
              </a:rPr>
              <a:t>to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x + 3y &lt;= 9 #(CPU constraint)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4x + y &lt;= 18 #(Memory Constraint)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2x/9 = y/3 #(Equalize dominant shares)</a:t>
            </a:r>
          </a:p>
        </p:txBody>
      </p:sp>
      <p:sp>
        <p:nvSpPr>
          <p:cNvPr id="7" name="右箭头 6"/>
          <p:cNvSpPr/>
          <p:nvPr/>
        </p:nvSpPr>
        <p:spPr>
          <a:xfrm>
            <a:off x="7020244" y="3184983"/>
            <a:ext cx="726141" cy="214086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19" name="右箭头 18"/>
          <p:cNvSpPr/>
          <p:nvPr/>
        </p:nvSpPr>
        <p:spPr>
          <a:xfrm>
            <a:off x="1594278" y="5098950"/>
            <a:ext cx="726141" cy="214086"/>
          </a:xfrm>
          <a:prstGeom prst="rightArrow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DengXian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738714" y="502132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x=3</a:t>
            </a:r>
            <a:r>
              <a:rPr lang="zh-CN" altLang="en-US" dirty="0">
                <a:solidFill>
                  <a:schemeClr val="bg1"/>
                </a:solidFill>
              </a:rPr>
              <a:t>以及</a:t>
            </a:r>
            <a:r>
              <a:rPr lang="en-US" altLang="zh-CN" dirty="0">
                <a:solidFill>
                  <a:schemeClr val="bg1"/>
                </a:solidFill>
              </a:rPr>
              <a:t>y=2</a:t>
            </a:r>
            <a:r>
              <a:rPr lang="zh-CN" altLang="en-US" dirty="0" smtClean="0">
                <a:solidFill>
                  <a:schemeClr val="bg1"/>
                </a:solidFill>
              </a:rPr>
              <a:t>，</a:t>
            </a:r>
            <a:r>
              <a:rPr lang="en-US" altLang="zh-CN" dirty="0" smtClean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获得</a:t>
            </a:r>
            <a:r>
              <a:rPr lang="en-US" altLang="zh-CN" dirty="0">
                <a:solidFill>
                  <a:schemeClr val="bg1"/>
                </a:solidFill>
              </a:rPr>
              <a:t>{</a:t>
            </a:r>
            <a:r>
              <a:rPr lang="en-US" altLang="zh-CN" dirty="0" smtClean="0">
                <a:solidFill>
                  <a:schemeClr val="bg1"/>
                </a:solidFill>
              </a:rPr>
              <a:t>3CPU,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12GB</a:t>
            </a:r>
            <a:r>
              <a:rPr lang="en-US" altLang="zh-CN" dirty="0">
                <a:solidFill>
                  <a:schemeClr val="bg1"/>
                </a:solidFill>
              </a:rPr>
              <a:t>}</a:t>
            </a:r>
            <a:r>
              <a:rPr lang="zh-CN" altLang="en-US" dirty="0">
                <a:solidFill>
                  <a:schemeClr val="bg1"/>
                </a:solidFill>
              </a:rPr>
              <a:t>，</a:t>
            </a:r>
            <a:r>
              <a:rPr lang="en-US" altLang="zh-CN" dirty="0" smtClean="0">
                <a:solidFill>
                  <a:schemeClr val="bg1"/>
                </a:solidFill>
              </a:rPr>
              <a:t>B</a:t>
            </a:r>
            <a:r>
              <a:rPr lang="zh-CN" altLang="en-US" dirty="0" smtClean="0">
                <a:solidFill>
                  <a:schemeClr val="bg1"/>
                </a:solidFill>
              </a:rPr>
              <a:t>获得</a:t>
            </a:r>
            <a:r>
              <a:rPr lang="en-US" altLang="zh-CN" dirty="0" smtClean="0">
                <a:solidFill>
                  <a:schemeClr val="bg1"/>
                </a:solidFill>
              </a:rPr>
              <a:t>{6CPU,</a:t>
            </a:r>
            <a:r>
              <a:rPr lang="zh-CN" altLang="en-US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2GB</a:t>
            </a:r>
            <a:r>
              <a:rPr lang="en-US" altLang="zh-CN" dirty="0">
                <a:solidFill>
                  <a:schemeClr val="bg1"/>
                </a:solidFill>
              </a:rPr>
              <a:t>}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227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 animBg="1"/>
      <p:bldP spid="11" grpId="0" animBg="1"/>
      <p:bldP spid="12" grpId="0" animBg="1"/>
      <p:bldP spid="13" grpId="0" animBg="1"/>
      <p:bldP spid="6" grpId="0"/>
      <p:bldP spid="7" grpId="0" animBg="1"/>
      <p:bldP spid="19" grpId="0" animBg="1"/>
      <p:bldP spid="8" grpId="0"/>
    </p:bld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DengXian"/>
        <a:ea typeface="DengXian"/>
        <a:cs typeface="DengXia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DengXi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DengXi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Helvetica"/>
        <a:ea typeface="Helvetica"/>
        <a:cs typeface="Helvetica"/>
      </a:majorFont>
      <a:minorFont>
        <a:latin typeface="DengXian"/>
        <a:ea typeface="DengXian"/>
        <a:cs typeface="DengXia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DengXi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DengXi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2932</TotalTime>
  <Words>601</Words>
  <Application>Microsoft Macintosh PowerPoint</Application>
  <PresentationFormat>宽屏</PresentationFormat>
  <Paragraphs>125</Paragraphs>
  <Slides>18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Arial</vt:lpstr>
      <vt:lpstr>DengXian</vt:lpstr>
      <vt:lpstr>DengXian Light</vt:lpstr>
      <vt:lpstr>Microsoft YaHei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527028589@qq.com</cp:lastModifiedBy>
  <cp:revision>51</cp:revision>
  <dcterms:modified xsi:type="dcterms:W3CDTF">2019-06-18T05:21:41Z</dcterms:modified>
</cp:coreProperties>
</file>